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8288000" cy="10287000"/>
  <p:notesSz cx="6858000" cy="9144000"/>
  <p:embeddedFontLst>
    <p:embeddedFont>
      <p:font typeface="Arimo Bold" panose="020B0604020202020204" charset="0"/>
      <p:regular r:id="rId38"/>
    </p:embeddedFont>
    <p:embeddedFont>
      <p:font typeface="Canva Sans" panose="020B0604020202020204" charset="0"/>
      <p:regular r:id="rId39"/>
    </p:embeddedFont>
    <p:embeddedFont>
      <p:font typeface="Canva Sans Bold" panose="020B0604020202020204" charset="0"/>
      <p:regular r:id="rId40"/>
    </p:embeddedFont>
    <p:embeddedFont>
      <p:font typeface="Montserrat" panose="00000500000000000000" pitchFamily="2" charset="0"/>
      <p:regular r:id="rId41"/>
    </p:embeddedFont>
    <p:embeddedFont>
      <p:font typeface="Montserrat Bold" panose="00000800000000000000" charset="0"/>
      <p:regular r:id="rId42"/>
    </p:embeddedFont>
    <p:embeddedFont>
      <p:font typeface="Montserrat Ultra-Bold" panose="020B0604020202020204" charset="0"/>
      <p:regular r:id="rId43"/>
    </p:embeddedFont>
    <p:embeddedFont>
      <p:font typeface="Neue Machina" panose="020B0604020202020204" charset="0"/>
      <p:regular r:id="rId44"/>
    </p:embeddedFont>
    <p:embeddedFont>
      <p:font typeface="Neue Machina Ultra-Bold" panose="020B0604020202020204" charset="0"/>
      <p:regular r:id="rId45"/>
    </p:embeddedFont>
    <p:embeddedFont>
      <p:font typeface="Playfair Display SC Bold"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22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sv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sv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sv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sv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sv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sv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sv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46.png"/></Relationships>
</file>

<file path=ppt/slides/_rels/slide3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393429">
            <a:off x="13626829" y="7140348"/>
            <a:ext cx="4723918" cy="2308815"/>
          </a:xfrm>
          <a:custGeom>
            <a:avLst/>
            <a:gdLst/>
            <a:ahLst/>
            <a:cxnLst/>
            <a:rect l="l" t="t" r="r" b="b"/>
            <a:pathLst>
              <a:path w="4723918" h="2308815">
                <a:moveTo>
                  <a:pt x="0" y="0"/>
                </a:moveTo>
                <a:lnTo>
                  <a:pt x="4723918" y="0"/>
                </a:lnTo>
                <a:lnTo>
                  <a:pt x="4723918" y="2308815"/>
                </a:lnTo>
                <a:lnTo>
                  <a:pt x="0" y="2308815"/>
                </a:lnTo>
                <a:lnTo>
                  <a:pt x="0" y="0"/>
                </a:lnTo>
                <a:close/>
              </a:path>
            </a:pathLst>
          </a:custGeom>
          <a:blipFill>
            <a:blip r:embed="rId8"/>
            <a:stretch>
              <a:fillRect/>
            </a:stretch>
          </a:blipFill>
        </p:spPr>
      </p:sp>
      <p:sp>
        <p:nvSpPr>
          <p:cNvPr id="6" name="Freeform 6"/>
          <p:cNvSpPr/>
          <p:nvPr/>
        </p:nvSpPr>
        <p:spPr>
          <a:xfrm>
            <a:off x="-186827" y="546061"/>
            <a:ext cx="3839201" cy="3917552"/>
          </a:xfrm>
          <a:custGeom>
            <a:avLst/>
            <a:gdLst/>
            <a:ahLst/>
            <a:cxnLst/>
            <a:rect l="l" t="t" r="r" b="b"/>
            <a:pathLst>
              <a:path w="3839201" h="3917552">
                <a:moveTo>
                  <a:pt x="0" y="0"/>
                </a:moveTo>
                <a:lnTo>
                  <a:pt x="3839201" y="0"/>
                </a:lnTo>
                <a:lnTo>
                  <a:pt x="3839201" y="3917553"/>
                </a:lnTo>
                <a:lnTo>
                  <a:pt x="0" y="3917553"/>
                </a:lnTo>
                <a:lnTo>
                  <a:pt x="0" y="0"/>
                </a:lnTo>
                <a:close/>
              </a:path>
            </a:pathLst>
          </a:custGeom>
          <a:blipFill>
            <a:blip r:embed="rId9"/>
            <a:stretch>
              <a:fillRect/>
            </a:stretch>
          </a:blipFill>
        </p:spPr>
      </p:sp>
      <p:sp>
        <p:nvSpPr>
          <p:cNvPr id="7" name="Freeform 7"/>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10"/>
            <a:stretch>
              <a:fillRect/>
            </a:stretch>
          </a:blipFill>
        </p:spPr>
      </p:sp>
      <p:sp>
        <p:nvSpPr>
          <p:cNvPr id="8" name="Freeform 8"/>
          <p:cNvSpPr/>
          <p:nvPr/>
        </p:nvSpPr>
        <p:spPr>
          <a:xfrm>
            <a:off x="5079235" y="2181085"/>
            <a:ext cx="8661094" cy="2962415"/>
          </a:xfrm>
          <a:custGeom>
            <a:avLst/>
            <a:gdLst/>
            <a:ahLst/>
            <a:cxnLst/>
            <a:rect l="l" t="t" r="r" b="b"/>
            <a:pathLst>
              <a:path w="8661094" h="2962415">
                <a:moveTo>
                  <a:pt x="0" y="0"/>
                </a:moveTo>
                <a:lnTo>
                  <a:pt x="8661093" y="0"/>
                </a:lnTo>
                <a:lnTo>
                  <a:pt x="8661093" y="2962415"/>
                </a:lnTo>
                <a:lnTo>
                  <a:pt x="0" y="2962415"/>
                </a:lnTo>
                <a:lnTo>
                  <a:pt x="0" y="0"/>
                </a:lnTo>
                <a:close/>
              </a:path>
            </a:pathLst>
          </a:custGeom>
          <a:blipFill>
            <a:blip r:embed="rId11"/>
            <a:stretch>
              <a:fillRect t="-1642" b="-1642"/>
            </a:stretch>
          </a:blipFill>
        </p:spPr>
      </p:sp>
      <p:sp>
        <p:nvSpPr>
          <p:cNvPr id="9" name="TextBox 9"/>
          <p:cNvSpPr txBox="1"/>
          <p:nvPr/>
        </p:nvSpPr>
        <p:spPr>
          <a:xfrm>
            <a:off x="5932967" y="5609682"/>
            <a:ext cx="7446526" cy="2741875"/>
          </a:xfrm>
          <a:prstGeom prst="rect">
            <a:avLst/>
          </a:prstGeom>
        </p:spPr>
        <p:txBody>
          <a:bodyPr lIns="0" tIns="0" rIns="0" bIns="0" rtlCol="0" anchor="t">
            <a:spAutoFit/>
          </a:bodyPr>
          <a:lstStyle/>
          <a:p>
            <a:pPr algn="ctr">
              <a:lnSpc>
                <a:spcPts val="7288"/>
              </a:lnSpc>
            </a:pPr>
            <a:r>
              <a:rPr lang="en-US" sz="5206">
                <a:solidFill>
                  <a:srgbClr val="FFFFFF"/>
                </a:solidFill>
                <a:latin typeface="Neue Machina Ultra-Bold"/>
              </a:rPr>
              <a:t>RAJASTHAN POLICE HACKATHON 1.0</a:t>
            </a:r>
          </a:p>
          <a:p>
            <a:pPr algn="ctr">
              <a:lnSpc>
                <a:spcPts val="7288"/>
              </a:lnSpc>
            </a:pPr>
            <a:endParaRPr lang="en-US" sz="5206">
              <a:solidFill>
                <a:srgbClr val="FFFFFF"/>
              </a:solidFill>
              <a:latin typeface="Neue Machina Ul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TextBox 8"/>
          <p:cNvSpPr txBox="1"/>
          <p:nvPr/>
        </p:nvSpPr>
        <p:spPr>
          <a:xfrm>
            <a:off x="1360107" y="371655"/>
            <a:ext cx="13127766" cy="1171231"/>
          </a:xfrm>
          <a:prstGeom prst="rect">
            <a:avLst/>
          </a:prstGeom>
        </p:spPr>
        <p:txBody>
          <a:bodyPr lIns="0" tIns="0" rIns="0" bIns="0" rtlCol="0" anchor="t">
            <a:spAutoFit/>
          </a:bodyPr>
          <a:lstStyle/>
          <a:p>
            <a:pPr>
              <a:lnSpc>
                <a:spcPts val="9468"/>
              </a:lnSpc>
            </a:pPr>
            <a:r>
              <a:rPr lang="en-US" sz="6763">
                <a:solidFill>
                  <a:srgbClr val="FFFFFF"/>
                </a:solidFill>
                <a:latin typeface="Neue Machina Ultra-Bold"/>
              </a:rPr>
              <a:t>Software and Technology:</a:t>
            </a:r>
          </a:p>
        </p:txBody>
      </p:sp>
      <p:sp>
        <p:nvSpPr>
          <p:cNvPr id="9" name="TextBox 9"/>
          <p:cNvSpPr txBox="1"/>
          <p:nvPr/>
        </p:nvSpPr>
        <p:spPr>
          <a:xfrm>
            <a:off x="1360107" y="1962496"/>
            <a:ext cx="12659950" cy="7406371"/>
          </a:xfrm>
          <a:prstGeom prst="rect">
            <a:avLst/>
          </a:prstGeom>
        </p:spPr>
        <p:txBody>
          <a:bodyPr lIns="0" tIns="0" rIns="0" bIns="0" rtlCol="0" anchor="t">
            <a:spAutoFit/>
          </a:bodyPr>
          <a:lstStyle/>
          <a:p>
            <a:pPr>
              <a:lnSpc>
                <a:spcPts val="4949"/>
              </a:lnSpc>
            </a:pPr>
            <a:r>
              <a:rPr lang="en-US" sz="3535">
                <a:solidFill>
                  <a:srgbClr val="FFFFFF"/>
                </a:solidFill>
                <a:latin typeface="Montserrat Bold"/>
              </a:rPr>
              <a:t>1. Programming Languages:</a:t>
            </a:r>
          </a:p>
          <a:p>
            <a:pPr marL="763336" lvl="1" indent="-381668">
              <a:lnSpc>
                <a:spcPts val="4949"/>
              </a:lnSpc>
              <a:buFont typeface="Arial"/>
              <a:buChar char="•"/>
            </a:pPr>
            <a:r>
              <a:rPr lang="en-US" sz="3535">
                <a:solidFill>
                  <a:srgbClr val="FFFFFF"/>
                </a:solidFill>
                <a:latin typeface="Montserrat"/>
              </a:rPr>
              <a:t> Python</a:t>
            </a:r>
          </a:p>
          <a:p>
            <a:pPr>
              <a:lnSpc>
                <a:spcPts val="4949"/>
              </a:lnSpc>
            </a:pPr>
            <a:r>
              <a:rPr lang="en-US" sz="3535">
                <a:solidFill>
                  <a:srgbClr val="FFFFFF"/>
                </a:solidFill>
                <a:latin typeface="Montserrat Bold"/>
              </a:rPr>
              <a:t>2. Frameworks:</a:t>
            </a:r>
          </a:p>
          <a:p>
            <a:pPr marL="763336" lvl="1" indent="-381668">
              <a:lnSpc>
                <a:spcPts val="4949"/>
              </a:lnSpc>
              <a:buFont typeface="Arial"/>
              <a:buChar char="•"/>
            </a:pPr>
            <a:r>
              <a:rPr lang="en-US" sz="3535">
                <a:solidFill>
                  <a:srgbClr val="FFFFFF"/>
                </a:solidFill>
                <a:latin typeface="Montserrat"/>
              </a:rPr>
              <a:t> Web crawlers, Data analysis, Machine learning, anomaly detection, OSINT, tor network monitoring, etc</a:t>
            </a:r>
          </a:p>
          <a:p>
            <a:pPr>
              <a:lnSpc>
                <a:spcPts val="4949"/>
              </a:lnSpc>
            </a:pPr>
            <a:r>
              <a:rPr lang="en-US" sz="3535">
                <a:solidFill>
                  <a:srgbClr val="FFFFFF"/>
                </a:solidFill>
                <a:latin typeface="Montserrat Bold"/>
              </a:rPr>
              <a:t>3. Tools:</a:t>
            </a:r>
          </a:p>
          <a:p>
            <a:pPr marL="763336" lvl="1" indent="-381668">
              <a:lnSpc>
                <a:spcPts val="4949"/>
              </a:lnSpc>
              <a:buFont typeface="Arial"/>
              <a:buChar char="•"/>
            </a:pPr>
            <a:r>
              <a:rPr lang="en-US" sz="3535">
                <a:solidFill>
                  <a:srgbClr val="FFFFFF"/>
                </a:solidFill>
                <a:latin typeface="Montserrat"/>
              </a:rPr>
              <a:t> Tor, VPN</a:t>
            </a:r>
          </a:p>
          <a:p>
            <a:pPr>
              <a:lnSpc>
                <a:spcPts val="4949"/>
              </a:lnSpc>
            </a:pPr>
            <a:r>
              <a:rPr lang="en-US" sz="3535">
                <a:solidFill>
                  <a:srgbClr val="FFFFFF"/>
                </a:solidFill>
                <a:latin typeface="Montserrat Bold"/>
              </a:rPr>
              <a:t>4. Python Libraries:</a:t>
            </a:r>
          </a:p>
          <a:p>
            <a:pPr marL="763336" lvl="1" indent="-381668">
              <a:lnSpc>
                <a:spcPts val="4949"/>
              </a:lnSpc>
              <a:buFont typeface="Arial"/>
              <a:buChar char="•"/>
            </a:pPr>
            <a:r>
              <a:rPr lang="en-US" sz="3535">
                <a:solidFill>
                  <a:srgbClr val="FFFFFF"/>
                </a:solidFill>
                <a:latin typeface="Montserrat"/>
              </a:rPr>
              <a:t> Tkinter, datetime, pypdf2, cv2, pytesseract, re, mysql, urllib. request, bs4, etc.</a:t>
            </a:r>
          </a:p>
          <a:p>
            <a:pPr>
              <a:lnSpc>
                <a:spcPts val="4949"/>
              </a:lnSpc>
            </a:pPr>
            <a:endParaRPr lang="en-US" sz="3535">
              <a:solidFill>
                <a:srgbClr val="FFFFFF"/>
              </a:solidFill>
              <a:latin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TextBox 8"/>
          <p:cNvSpPr txBox="1"/>
          <p:nvPr/>
        </p:nvSpPr>
        <p:spPr>
          <a:xfrm>
            <a:off x="1738930" y="344344"/>
            <a:ext cx="11130050" cy="2371381"/>
          </a:xfrm>
          <a:prstGeom prst="rect">
            <a:avLst/>
          </a:prstGeom>
        </p:spPr>
        <p:txBody>
          <a:bodyPr lIns="0" tIns="0" rIns="0" bIns="0" rtlCol="0" anchor="t">
            <a:spAutoFit/>
          </a:bodyPr>
          <a:lstStyle/>
          <a:p>
            <a:pPr>
              <a:lnSpc>
                <a:spcPts val="9468"/>
              </a:lnSpc>
            </a:pPr>
            <a:r>
              <a:rPr lang="en-US" sz="6763">
                <a:solidFill>
                  <a:srgbClr val="FFFFFF"/>
                </a:solidFill>
                <a:latin typeface="Neue Machina Ultra-Bold"/>
              </a:rPr>
              <a:t>Working:</a:t>
            </a:r>
          </a:p>
          <a:p>
            <a:pPr>
              <a:lnSpc>
                <a:spcPts val="9468"/>
              </a:lnSpc>
            </a:pPr>
            <a:endParaRPr lang="en-US" sz="6763">
              <a:solidFill>
                <a:srgbClr val="FFFFFF"/>
              </a:solidFill>
              <a:latin typeface="Neue Machina Ultra-Bold"/>
            </a:endParaRPr>
          </a:p>
        </p:txBody>
      </p:sp>
      <p:sp>
        <p:nvSpPr>
          <p:cNvPr id="9" name="TextBox 9"/>
          <p:cNvSpPr txBox="1"/>
          <p:nvPr/>
        </p:nvSpPr>
        <p:spPr>
          <a:xfrm>
            <a:off x="1360107" y="1837576"/>
            <a:ext cx="11887695" cy="7526149"/>
          </a:xfrm>
          <a:prstGeom prst="rect">
            <a:avLst/>
          </a:prstGeom>
        </p:spPr>
        <p:txBody>
          <a:bodyPr lIns="0" tIns="0" rIns="0" bIns="0" rtlCol="0" anchor="t">
            <a:spAutoFit/>
          </a:bodyPr>
          <a:lstStyle/>
          <a:p>
            <a:pPr>
              <a:lnSpc>
                <a:spcPts val="4647"/>
              </a:lnSpc>
            </a:pPr>
            <a:r>
              <a:rPr lang="en-US" sz="3319">
                <a:solidFill>
                  <a:srgbClr val="FFFFFF"/>
                </a:solidFill>
                <a:latin typeface="Montserrat"/>
              </a:rPr>
              <a:t>This project provide 2 type of methodology:-</a:t>
            </a:r>
          </a:p>
          <a:p>
            <a:pPr>
              <a:lnSpc>
                <a:spcPts val="4647"/>
              </a:lnSpc>
            </a:pPr>
            <a:r>
              <a:rPr lang="en-US" sz="3319">
                <a:solidFill>
                  <a:srgbClr val="FFFFFF"/>
                </a:solidFill>
                <a:latin typeface="Montserrat"/>
              </a:rPr>
              <a:t> 1. Manual</a:t>
            </a:r>
          </a:p>
          <a:p>
            <a:pPr>
              <a:lnSpc>
                <a:spcPts val="4647"/>
              </a:lnSpc>
            </a:pPr>
            <a:r>
              <a:rPr lang="en-US" sz="3319">
                <a:solidFill>
                  <a:srgbClr val="FFFFFF"/>
                </a:solidFill>
                <a:latin typeface="Montserrat"/>
              </a:rPr>
              <a:t> 2. Automation</a:t>
            </a:r>
          </a:p>
          <a:p>
            <a:pPr>
              <a:lnSpc>
                <a:spcPts val="4647"/>
              </a:lnSpc>
            </a:pPr>
            <a:endParaRPr lang="en-US" sz="3319">
              <a:solidFill>
                <a:srgbClr val="FFFFFF"/>
              </a:solidFill>
              <a:latin typeface="Montserrat"/>
            </a:endParaRPr>
          </a:p>
          <a:p>
            <a:pPr>
              <a:lnSpc>
                <a:spcPts val="4647"/>
              </a:lnSpc>
            </a:pPr>
            <a:r>
              <a:rPr lang="en-US" sz="3319">
                <a:solidFill>
                  <a:srgbClr val="FFFFFF"/>
                </a:solidFill>
                <a:latin typeface="Montserrat Bold"/>
              </a:rPr>
              <a:t>1. Manual:-</a:t>
            </a:r>
            <a:r>
              <a:rPr lang="en-US" sz="3319">
                <a:solidFill>
                  <a:srgbClr val="FFFFFF"/>
                </a:solidFill>
                <a:latin typeface="Montserrat"/>
              </a:rPr>
              <a:t> In manual, user do every task manually by giving input of urls each and every after taking url from the found urls.Manual work on only 1 url at a time, after complete data extraction you provide another url.</a:t>
            </a:r>
          </a:p>
          <a:p>
            <a:pPr>
              <a:lnSpc>
                <a:spcPts val="4647"/>
              </a:lnSpc>
            </a:pPr>
            <a:endParaRPr lang="en-US" sz="3319">
              <a:solidFill>
                <a:srgbClr val="FFFFFF"/>
              </a:solidFill>
              <a:latin typeface="Montserrat"/>
            </a:endParaRPr>
          </a:p>
          <a:p>
            <a:pPr>
              <a:lnSpc>
                <a:spcPts val="4647"/>
              </a:lnSpc>
            </a:pPr>
            <a:r>
              <a:rPr lang="en-US" sz="3319">
                <a:solidFill>
                  <a:srgbClr val="FFFFFF"/>
                </a:solidFill>
                <a:latin typeface="Montserrat Bold"/>
              </a:rPr>
              <a:t>2. Automation:- </a:t>
            </a:r>
            <a:r>
              <a:rPr lang="en-US" sz="3319">
                <a:solidFill>
                  <a:srgbClr val="FFFFFF"/>
                </a:solidFill>
                <a:latin typeface="Montserrat"/>
              </a:rPr>
              <a:t>In automation, user only need to provide query after taking query found urls and extract data of all urls at a time . Autmation work on multiple urls at a time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6724066" y="-3249112"/>
            <a:ext cx="11805542" cy="11805542"/>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203420" y="117746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05205" y="4667812"/>
            <a:ext cx="8893252" cy="8315191"/>
          </a:xfrm>
          <a:custGeom>
            <a:avLst/>
            <a:gdLst/>
            <a:ahLst/>
            <a:cxnLst/>
            <a:rect l="l" t="t" r="r" b="b"/>
            <a:pathLst>
              <a:path w="8893252" h="8315191">
                <a:moveTo>
                  <a:pt x="0" y="0"/>
                </a:moveTo>
                <a:lnTo>
                  <a:pt x="8893252" y="0"/>
                </a:lnTo>
                <a:lnTo>
                  <a:pt x="8893252" y="8315190"/>
                </a:lnTo>
                <a:lnTo>
                  <a:pt x="0" y="8315190"/>
                </a:lnTo>
                <a:lnTo>
                  <a:pt x="0" y="0"/>
                </a:lnTo>
                <a:close/>
              </a:path>
            </a:pathLst>
          </a:custGeom>
          <a:blipFill>
            <a:blip r:embed="rId6"/>
            <a:stretch>
              <a:fillRect/>
            </a:stretch>
          </a:blipFill>
        </p:spPr>
      </p:sp>
      <p:sp>
        <p:nvSpPr>
          <p:cNvPr id="5" name="Freeform 5"/>
          <p:cNvSpPr/>
          <p:nvPr/>
        </p:nvSpPr>
        <p:spPr>
          <a:xfrm rot="1365435">
            <a:off x="-3790155" y="-730855"/>
            <a:ext cx="6282382" cy="6378053"/>
          </a:xfrm>
          <a:custGeom>
            <a:avLst/>
            <a:gdLst/>
            <a:ahLst/>
            <a:cxnLst/>
            <a:rect l="l" t="t" r="r" b="b"/>
            <a:pathLst>
              <a:path w="6282382" h="6378053">
                <a:moveTo>
                  <a:pt x="0" y="0"/>
                </a:moveTo>
                <a:lnTo>
                  <a:pt x="6282382" y="0"/>
                </a:lnTo>
                <a:lnTo>
                  <a:pt x="6282382" y="6378053"/>
                </a:lnTo>
                <a:lnTo>
                  <a:pt x="0" y="6378053"/>
                </a:lnTo>
                <a:lnTo>
                  <a:pt x="0" y="0"/>
                </a:lnTo>
                <a:close/>
              </a:path>
            </a:pathLst>
          </a:custGeom>
          <a:blipFill>
            <a:blip r:embed="rId7"/>
            <a:stretch>
              <a:fillRect/>
            </a:stretch>
          </a:blipFill>
        </p:spPr>
      </p:sp>
      <p:sp>
        <p:nvSpPr>
          <p:cNvPr id="6" name="Freeform 6"/>
          <p:cNvSpPr/>
          <p:nvPr/>
        </p:nvSpPr>
        <p:spPr>
          <a:xfrm>
            <a:off x="4340317" y="1802759"/>
            <a:ext cx="8791669" cy="3549431"/>
          </a:xfrm>
          <a:custGeom>
            <a:avLst/>
            <a:gdLst/>
            <a:ahLst/>
            <a:cxnLst/>
            <a:rect l="l" t="t" r="r" b="b"/>
            <a:pathLst>
              <a:path w="8791669" h="3549431">
                <a:moveTo>
                  <a:pt x="0" y="0"/>
                </a:moveTo>
                <a:lnTo>
                  <a:pt x="8791669" y="0"/>
                </a:lnTo>
                <a:lnTo>
                  <a:pt x="8791669" y="3549432"/>
                </a:lnTo>
                <a:lnTo>
                  <a:pt x="0" y="3549432"/>
                </a:lnTo>
                <a:lnTo>
                  <a:pt x="0" y="0"/>
                </a:lnTo>
                <a:close/>
              </a:path>
            </a:pathLst>
          </a:custGeom>
          <a:blipFill>
            <a:blip r:embed="rId8"/>
            <a:stretch>
              <a:fillRect/>
            </a:stretch>
          </a:blipFill>
        </p:spPr>
      </p:sp>
      <p:sp>
        <p:nvSpPr>
          <p:cNvPr id="7" name="TextBox 7"/>
          <p:cNvSpPr txBox="1"/>
          <p:nvPr/>
        </p:nvSpPr>
        <p:spPr>
          <a:xfrm>
            <a:off x="4117331" y="283562"/>
            <a:ext cx="9237640" cy="2126304"/>
          </a:xfrm>
          <a:prstGeom prst="rect">
            <a:avLst/>
          </a:prstGeom>
        </p:spPr>
        <p:txBody>
          <a:bodyPr lIns="0" tIns="0" rIns="0" bIns="0" rtlCol="0" anchor="t">
            <a:spAutoFit/>
          </a:bodyPr>
          <a:lstStyle/>
          <a:p>
            <a:pPr algn="ctr">
              <a:lnSpc>
                <a:spcPts val="5656"/>
              </a:lnSpc>
            </a:pPr>
            <a:r>
              <a:rPr lang="en-US" sz="4040">
                <a:solidFill>
                  <a:srgbClr val="FFFFFF"/>
                </a:solidFill>
                <a:latin typeface="Neue Machina Ultra-Bold"/>
              </a:rPr>
              <a:t>Flow Chart / Graphical Representation:</a:t>
            </a:r>
          </a:p>
          <a:p>
            <a:pPr algn="ctr">
              <a:lnSpc>
                <a:spcPts val="5656"/>
              </a:lnSpc>
            </a:pPr>
            <a:endParaRPr lang="en-US" sz="4040">
              <a:solidFill>
                <a:srgbClr val="FFFFFF"/>
              </a:solidFill>
              <a:latin typeface="Neue Machina Ultra-Bold"/>
            </a:endParaRPr>
          </a:p>
        </p:txBody>
      </p:sp>
      <p:sp>
        <p:nvSpPr>
          <p:cNvPr id="8" name="TextBox 8"/>
          <p:cNvSpPr txBox="1"/>
          <p:nvPr/>
        </p:nvSpPr>
        <p:spPr>
          <a:xfrm>
            <a:off x="1498635" y="5555340"/>
            <a:ext cx="13654813" cy="1524891"/>
          </a:xfrm>
          <a:prstGeom prst="rect">
            <a:avLst/>
          </a:prstGeom>
        </p:spPr>
        <p:txBody>
          <a:bodyPr lIns="0" tIns="0" rIns="0" bIns="0" rtlCol="0" anchor="t">
            <a:spAutoFit/>
          </a:bodyPr>
          <a:lstStyle/>
          <a:p>
            <a:pPr algn="ctr">
              <a:lnSpc>
                <a:spcPts val="6162"/>
              </a:lnSpc>
            </a:pPr>
            <a:r>
              <a:rPr lang="en-US" sz="4402">
                <a:solidFill>
                  <a:srgbClr val="FFFFFF"/>
                </a:solidFill>
                <a:latin typeface="Neue Machina Ultra-Bold"/>
              </a:rPr>
              <a:t>Analytical techniques for securing system</a:t>
            </a:r>
          </a:p>
          <a:p>
            <a:pPr algn="ctr">
              <a:lnSpc>
                <a:spcPts val="6162"/>
              </a:lnSpc>
            </a:pPr>
            <a:endParaRPr lang="en-US" sz="4402">
              <a:solidFill>
                <a:srgbClr val="FFFFFF"/>
              </a:solidFill>
              <a:latin typeface="Neue Machina Ultra-Bold"/>
            </a:endParaRPr>
          </a:p>
        </p:txBody>
      </p:sp>
      <p:sp>
        <p:nvSpPr>
          <p:cNvPr id="9" name="TextBox 9"/>
          <p:cNvSpPr txBox="1"/>
          <p:nvPr/>
        </p:nvSpPr>
        <p:spPr>
          <a:xfrm>
            <a:off x="390358" y="6746222"/>
            <a:ext cx="14410345" cy="2512078"/>
          </a:xfrm>
          <a:prstGeom prst="rect">
            <a:avLst/>
          </a:prstGeom>
        </p:spPr>
        <p:txBody>
          <a:bodyPr lIns="0" tIns="0" rIns="0" bIns="0" rtlCol="0" anchor="t">
            <a:spAutoFit/>
          </a:bodyPr>
          <a:lstStyle/>
          <a:p>
            <a:pPr algn="ctr">
              <a:lnSpc>
                <a:spcPts val="4027"/>
              </a:lnSpc>
            </a:pPr>
            <a:r>
              <a:rPr lang="en-US" sz="2876">
                <a:solidFill>
                  <a:srgbClr val="FFFFFF"/>
                </a:solidFill>
                <a:latin typeface="Arimo Bold"/>
              </a:rPr>
              <a:t>Finding weakness of system and gaining excess in the system by exploiting those weakness is known as hacking. While doing hacking attacker always make our system anonymous, if attacker doesn’t do so then any ethical hacker catch attacker. Attacker also wanted that victim doesn’t about the hacking. </a:t>
            </a:r>
          </a:p>
          <a:p>
            <a:pPr algn="ctr">
              <a:lnSpc>
                <a:spcPts val="4027"/>
              </a:lnSpc>
            </a:pPr>
            <a:r>
              <a:rPr lang="en-US" sz="2876">
                <a:solidFill>
                  <a:srgbClr val="FFFFFF"/>
                </a:solidFill>
                <a:latin typeface="Arimo Bold"/>
              </a:rPr>
              <a:t>By using the three level security method we can enhance the security.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7389701" y="-3249112"/>
            <a:ext cx="11805542" cy="11805542"/>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203420" y="117746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05205" y="4667812"/>
            <a:ext cx="8893252" cy="8315191"/>
          </a:xfrm>
          <a:custGeom>
            <a:avLst/>
            <a:gdLst/>
            <a:ahLst/>
            <a:cxnLst/>
            <a:rect l="l" t="t" r="r" b="b"/>
            <a:pathLst>
              <a:path w="8893252" h="8315191">
                <a:moveTo>
                  <a:pt x="0" y="0"/>
                </a:moveTo>
                <a:lnTo>
                  <a:pt x="8893252" y="0"/>
                </a:lnTo>
                <a:lnTo>
                  <a:pt x="8893252" y="8315190"/>
                </a:lnTo>
                <a:lnTo>
                  <a:pt x="0" y="8315190"/>
                </a:lnTo>
                <a:lnTo>
                  <a:pt x="0" y="0"/>
                </a:lnTo>
                <a:close/>
              </a:path>
            </a:pathLst>
          </a:custGeom>
          <a:blipFill>
            <a:blip r:embed="rId6"/>
            <a:stretch>
              <a:fillRect/>
            </a:stretch>
          </a:blipFill>
        </p:spPr>
      </p:sp>
      <p:sp>
        <p:nvSpPr>
          <p:cNvPr id="5" name="Freeform 5"/>
          <p:cNvSpPr/>
          <p:nvPr/>
        </p:nvSpPr>
        <p:spPr>
          <a:xfrm rot="1365435">
            <a:off x="-4387174" y="-535368"/>
            <a:ext cx="6282382" cy="6378053"/>
          </a:xfrm>
          <a:custGeom>
            <a:avLst/>
            <a:gdLst/>
            <a:ahLst/>
            <a:cxnLst/>
            <a:rect l="l" t="t" r="r" b="b"/>
            <a:pathLst>
              <a:path w="6282382" h="6378053">
                <a:moveTo>
                  <a:pt x="0" y="0"/>
                </a:moveTo>
                <a:lnTo>
                  <a:pt x="6282383" y="0"/>
                </a:lnTo>
                <a:lnTo>
                  <a:pt x="6282383" y="6378053"/>
                </a:lnTo>
                <a:lnTo>
                  <a:pt x="0" y="6378053"/>
                </a:lnTo>
                <a:lnTo>
                  <a:pt x="0" y="0"/>
                </a:lnTo>
                <a:close/>
              </a:path>
            </a:pathLst>
          </a:custGeom>
          <a:blipFill>
            <a:blip r:embed="rId7"/>
            <a:stretch>
              <a:fillRect/>
            </a:stretch>
          </a:blipFill>
        </p:spPr>
      </p:sp>
      <p:sp>
        <p:nvSpPr>
          <p:cNvPr id="6" name="Freeform 6"/>
          <p:cNvSpPr/>
          <p:nvPr/>
        </p:nvSpPr>
        <p:spPr>
          <a:xfrm>
            <a:off x="5140846" y="1834394"/>
            <a:ext cx="7414762" cy="4502274"/>
          </a:xfrm>
          <a:custGeom>
            <a:avLst/>
            <a:gdLst/>
            <a:ahLst/>
            <a:cxnLst/>
            <a:rect l="l" t="t" r="r" b="b"/>
            <a:pathLst>
              <a:path w="7414762" h="4502274">
                <a:moveTo>
                  <a:pt x="0" y="0"/>
                </a:moveTo>
                <a:lnTo>
                  <a:pt x="7414762" y="0"/>
                </a:lnTo>
                <a:lnTo>
                  <a:pt x="7414762" y="4502274"/>
                </a:lnTo>
                <a:lnTo>
                  <a:pt x="0" y="4502274"/>
                </a:lnTo>
                <a:lnTo>
                  <a:pt x="0" y="0"/>
                </a:lnTo>
                <a:close/>
              </a:path>
            </a:pathLst>
          </a:custGeom>
          <a:blipFill>
            <a:blip r:embed="rId8"/>
            <a:stretch>
              <a:fillRect/>
            </a:stretch>
          </a:blipFill>
        </p:spPr>
      </p:sp>
      <p:sp>
        <p:nvSpPr>
          <p:cNvPr id="7" name="TextBox 7"/>
          <p:cNvSpPr txBox="1"/>
          <p:nvPr/>
        </p:nvSpPr>
        <p:spPr>
          <a:xfrm>
            <a:off x="2884277" y="201956"/>
            <a:ext cx="15180217" cy="1893860"/>
          </a:xfrm>
          <a:prstGeom prst="rect">
            <a:avLst/>
          </a:prstGeom>
        </p:spPr>
        <p:txBody>
          <a:bodyPr lIns="0" tIns="0" rIns="0" bIns="0" rtlCol="0" anchor="t">
            <a:spAutoFit/>
          </a:bodyPr>
          <a:lstStyle/>
          <a:p>
            <a:pPr algn="ctr">
              <a:lnSpc>
                <a:spcPts val="3764"/>
              </a:lnSpc>
            </a:pPr>
            <a:r>
              <a:rPr lang="en-US" sz="2688">
                <a:solidFill>
                  <a:srgbClr val="FFFFFF"/>
                </a:solidFill>
                <a:latin typeface="Neue Machina Ultra-Bold"/>
              </a:rPr>
              <a:t>Level 1: </a:t>
            </a:r>
            <a:r>
              <a:rPr lang="en-US" sz="2688">
                <a:solidFill>
                  <a:srgbClr val="FFFFFF"/>
                </a:solidFill>
                <a:latin typeface="Neue Machina"/>
              </a:rPr>
              <a:t>If any hacker attack on system, then demon frame work denied the permission to accessing the victim’s system. First layer of firewall security provides the service to protect system from general hackers.</a:t>
            </a:r>
          </a:p>
          <a:p>
            <a:pPr algn="ctr">
              <a:lnSpc>
                <a:spcPts val="3764"/>
              </a:lnSpc>
            </a:pPr>
            <a:endParaRPr lang="en-US" sz="2688">
              <a:solidFill>
                <a:srgbClr val="FFFFFF"/>
              </a:solidFill>
              <a:latin typeface="Neue Machina"/>
            </a:endParaRPr>
          </a:p>
        </p:txBody>
      </p:sp>
      <p:sp>
        <p:nvSpPr>
          <p:cNvPr id="8" name="TextBox 8"/>
          <p:cNvSpPr txBox="1"/>
          <p:nvPr/>
        </p:nvSpPr>
        <p:spPr>
          <a:xfrm>
            <a:off x="6443629" y="6279518"/>
            <a:ext cx="5400742" cy="1029027"/>
          </a:xfrm>
          <a:prstGeom prst="rect">
            <a:avLst/>
          </a:prstGeom>
        </p:spPr>
        <p:txBody>
          <a:bodyPr lIns="0" tIns="0" rIns="0" bIns="0" rtlCol="0" anchor="t">
            <a:spAutoFit/>
          </a:bodyPr>
          <a:lstStyle/>
          <a:p>
            <a:pPr algn="ctr">
              <a:lnSpc>
                <a:spcPts val="4182"/>
              </a:lnSpc>
            </a:pPr>
            <a:r>
              <a:rPr lang="en-US" sz="2987">
                <a:solidFill>
                  <a:srgbClr val="FFFFFF"/>
                </a:solidFill>
                <a:latin typeface="Canva Sans Bold"/>
              </a:rPr>
              <a:t>Figure 1: Firewall protection</a:t>
            </a:r>
          </a:p>
          <a:p>
            <a:pPr algn="ctr">
              <a:lnSpc>
                <a:spcPts val="4182"/>
              </a:lnSpc>
            </a:pPr>
            <a:endParaRPr lang="en-US" sz="2987">
              <a:solidFill>
                <a:srgbClr val="FFFFFF"/>
              </a:solidFill>
              <a:latin typeface="Canva Sans Bold"/>
            </a:endParaRPr>
          </a:p>
        </p:txBody>
      </p:sp>
      <p:sp>
        <p:nvSpPr>
          <p:cNvPr id="9" name="TextBox 9"/>
          <p:cNvSpPr txBox="1"/>
          <p:nvPr/>
        </p:nvSpPr>
        <p:spPr>
          <a:xfrm>
            <a:off x="509885" y="7434429"/>
            <a:ext cx="13899452" cy="2186851"/>
          </a:xfrm>
          <a:prstGeom prst="rect">
            <a:avLst/>
          </a:prstGeom>
        </p:spPr>
        <p:txBody>
          <a:bodyPr lIns="0" tIns="0" rIns="0" bIns="0" rtlCol="0" anchor="t">
            <a:spAutoFit/>
          </a:bodyPr>
          <a:lstStyle/>
          <a:p>
            <a:pPr algn="ctr">
              <a:lnSpc>
                <a:spcPts val="4385"/>
              </a:lnSpc>
            </a:pPr>
            <a:r>
              <a:rPr lang="en-US" sz="3132">
                <a:solidFill>
                  <a:srgbClr val="FFFFFF"/>
                </a:solidFill>
                <a:latin typeface="Canva Sans Bold"/>
              </a:rPr>
              <a:t>Problem: </a:t>
            </a:r>
            <a:r>
              <a:rPr lang="en-US" sz="3132">
                <a:solidFill>
                  <a:srgbClr val="FFFFFF"/>
                </a:solidFill>
                <a:latin typeface="Canva Sans"/>
              </a:rPr>
              <a:t>But if profession hacker bypass this level 1 and enter in the level 2 and trying to established the network connection with the victim system by using the ping packet transmission for hacking purpose.</a:t>
            </a:r>
          </a:p>
          <a:p>
            <a:pPr algn="ctr">
              <a:lnSpc>
                <a:spcPts val="4385"/>
              </a:lnSpc>
            </a:pPr>
            <a:endParaRPr lang="en-US" sz="3132">
              <a:solidFill>
                <a:srgbClr val="FFFFFF"/>
              </a:solidFill>
              <a:latin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6724066" y="-3249112"/>
            <a:ext cx="11805542" cy="11805542"/>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208305" y="4108694"/>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05205" y="4667812"/>
            <a:ext cx="8893252" cy="8315191"/>
          </a:xfrm>
          <a:custGeom>
            <a:avLst/>
            <a:gdLst/>
            <a:ahLst/>
            <a:cxnLst/>
            <a:rect l="l" t="t" r="r" b="b"/>
            <a:pathLst>
              <a:path w="8893252" h="8315191">
                <a:moveTo>
                  <a:pt x="0" y="0"/>
                </a:moveTo>
                <a:lnTo>
                  <a:pt x="8893252" y="0"/>
                </a:lnTo>
                <a:lnTo>
                  <a:pt x="8893252" y="8315190"/>
                </a:lnTo>
                <a:lnTo>
                  <a:pt x="0" y="8315190"/>
                </a:lnTo>
                <a:lnTo>
                  <a:pt x="0" y="0"/>
                </a:lnTo>
                <a:close/>
              </a:path>
            </a:pathLst>
          </a:custGeom>
          <a:blipFill>
            <a:blip r:embed="rId6"/>
            <a:stretch>
              <a:fillRect/>
            </a:stretch>
          </a:blipFill>
        </p:spPr>
      </p:sp>
      <p:sp>
        <p:nvSpPr>
          <p:cNvPr id="5" name="Freeform 5"/>
          <p:cNvSpPr/>
          <p:nvPr/>
        </p:nvSpPr>
        <p:spPr>
          <a:xfrm rot="1365435">
            <a:off x="-3790155" y="-730855"/>
            <a:ext cx="6282382" cy="6378053"/>
          </a:xfrm>
          <a:custGeom>
            <a:avLst/>
            <a:gdLst/>
            <a:ahLst/>
            <a:cxnLst/>
            <a:rect l="l" t="t" r="r" b="b"/>
            <a:pathLst>
              <a:path w="6282382" h="6378053">
                <a:moveTo>
                  <a:pt x="0" y="0"/>
                </a:moveTo>
                <a:lnTo>
                  <a:pt x="6282382" y="0"/>
                </a:lnTo>
                <a:lnTo>
                  <a:pt x="6282382" y="6378053"/>
                </a:lnTo>
                <a:lnTo>
                  <a:pt x="0" y="6378053"/>
                </a:lnTo>
                <a:lnTo>
                  <a:pt x="0" y="0"/>
                </a:lnTo>
                <a:close/>
              </a:path>
            </a:pathLst>
          </a:custGeom>
          <a:blipFill>
            <a:blip r:embed="rId7"/>
            <a:stretch>
              <a:fillRect/>
            </a:stretch>
          </a:blipFill>
        </p:spPr>
      </p:sp>
      <p:sp>
        <p:nvSpPr>
          <p:cNvPr id="6" name="Freeform 6"/>
          <p:cNvSpPr/>
          <p:nvPr/>
        </p:nvSpPr>
        <p:spPr>
          <a:xfrm>
            <a:off x="5816850" y="1177460"/>
            <a:ext cx="7178694" cy="4731672"/>
          </a:xfrm>
          <a:custGeom>
            <a:avLst/>
            <a:gdLst/>
            <a:ahLst/>
            <a:cxnLst/>
            <a:rect l="l" t="t" r="r" b="b"/>
            <a:pathLst>
              <a:path w="7178694" h="4731672">
                <a:moveTo>
                  <a:pt x="0" y="0"/>
                </a:moveTo>
                <a:lnTo>
                  <a:pt x="7178694" y="0"/>
                </a:lnTo>
                <a:lnTo>
                  <a:pt x="7178694" y="4731672"/>
                </a:lnTo>
                <a:lnTo>
                  <a:pt x="0" y="4731672"/>
                </a:lnTo>
                <a:lnTo>
                  <a:pt x="0" y="0"/>
                </a:lnTo>
                <a:close/>
              </a:path>
            </a:pathLst>
          </a:custGeom>
          <a:blipFill>
            <a:blip r:embed="rId8"/>
            <a:stretch>
              <a:fillRect t="-340" r="-324" b="-340"/>
            </a:stretch>
          </a:blipFill>
        </p:spPr>
      </p:sp>
      <p:sp>
        <p:nvSpPr>
          <p:cNvPr id="7" name="TextBox 7"/>
          <p:cNvSpPr txBox="1"/>
          <p:nvPr/>
        </p:nvSpPr>
        <p:spPr>
          <a:xfrm>
            <a:off x="2788951" y="279230"/>
            <a:ext cx="14862880" cy="1441790"/>
          </a:xfrm>
          <a:prstGeom prst="rect">
            <a:avLst/>
          </a:prstGeom>
        </p:spPr>
        <p:txBody>
          <a:bodyPr lIns="0" tIns="0" rIns="0" bIns="0" rtlCol="0" anchor="t">
            <a:spAutoFit/>
          </a:bodyPr>
          <a:lstStyle/>
          <a:p>
            <a:pPr algn="ctr">
              <a:lnSpc>
                <a:spcPts val="3884"/>
              </a:lnSpc>
            </a:pPr>
            <a:r>
              <a:rPr lang="en-US" sz="2774">
                <a:solidFill>
                  <a:srgbClr val="FFFFFF"/>
                </a:solidFill>
                <a:latin typeface="Neue Machina Ultra-Bold"/>
              </a:rPr>
              <a:t>Level 2: </a:t>
            </a:r>
            <a:r>
              <a:rPr lang="en-US" sz="2774">
                <a:solidFill>
                  <a:srgbClr val="FFFFFF"/>
                </a:solidFill>
                <a:latin typeface="Neue Machina"/>
              </a:rPr>
              <a:t>In this level Damon framework will alert for the hacker’s activity. The Damon framework get the information about the attacker.</a:t>
            </a:r>
          </a:p>
          <a:p>
            <a:pPr algn="ctr">
              <a:lnSpc>
                <a:spcPts val="3884"/>
              </a:lnSpc>
            </a:pPr>
            <a:endParaRPr lang="en-US" sz="2774">
              <a:solidFill>
                <a:srgbClr val="FFFFFF"/>
              </a:solidFill>
              <a:latin typeface="Neue Machina"/>
            </a:endParaRPr>
          </a:p>
        </p:txBody>
      </p:sp>
      <p:sp>
        <p:nvSpPr>
          <p:cNvPr id="8" name="TextBox 8"/>
          <p:cNvSpPr txBox="1"/>
          <p:nvPr/>
        </p:nvSpPr>
        <p:spPr>
          <a:xfrm>
            <a:off x="5303188" y="5851982"/>
            <a:ext cx="8206018" cy="1008836"/>
          </a:xfrm>
          <a:prstGeom prst="rect">
            <a:avLst/>
          </a:prstGeom>
        </p:spPr>
        <p:txBody>
          <a:bodyPr lIns="0" tIns="0" rIns="0" bIns="0" rtlCol="0" anchor="t">
            <a:spAutoFit/>
          </a:bodyPr>
          <a:lstStyle/>
          <a:p>
            <a:pPr algn="ctr">
              <a:lnSpc>
                <a:spcPts val="4053"/>
              </a:lnSpc>
            </a:pPr>
            <a:r>
              <a:rPr lang="en-US" sz="2895">
                <a:solidFill>
                  <a:srgbClr val="EAEFF7"/>
                </a:solidFill>
                <a:latin typeface="Canva Sans Bold"/>
              </a:rPr>
              <a:t>Figure 2: Getting attackers information</a:t>
            </a:r>
          </a:p>
          <a:p>
            <a:pPr algn="ctr">
              <a:lnSpc>
                <a:spcPts val="4053"/>
              </a:lnSpc>
            </a:pPr>
            <a:endParaRPr lang="en-US" sz="2895">
              <a:solidFill>
                <a:srgbClr val="EAEFF7"/>
              </a:solidFill>
              <a:latin typeface="Canva Sans Bold"/>
            </a:endParaRPr>
          </a:p>
        </p:txBody>
      </p:sp>
      <p:sp>
        <p:nvSpPr>
          <p:cNvPr id="9" name="TextBox 9"/>
          <p:cNvSpPr txBox="1"/>
          <p:nvPr/>
        </p:nvSpPr>
        <p:spPr>
          <a:xfrm>
            <a:off x="435190" y="6556889"/>
            <a:ext cx="13344072" cy="3844910"/>
          </a:xfrm>
          <a:prstGeom prst="rect">
            <a:avLst/>
          </a:prstGeom>
        </p:spPr>
        <p:txBody>
          <a:bodyPr lIns="0" tIns="0" rIns="0" bIns="0" rtlCol="0" anchor="t">
            <a:spAutoFit/>
          </a:bodyPr>
          <a:lstStyle/>
          <a:p>
            <a:pPr algn="ctr">
              <a:lnSpc>
                <a:spcPts val="4375"/>
              </a:lnSpc>
            </a:pPr>
            <a:r>
              <a:rPr lang="en-US" sz="3125">
                <a:solidFill>
                  <a:srgbClr val="EAEFF7"/>
                </a:solidFill>
                <a:latin typeface="Canva Sans Bold"/>
              </a:rPr>
              <a:t>Problem: </a:t>
            </a:r>
            <a:r>
              <a:rPr lang="en-US" sz="3125">
                <a:solidFill>
                  <a:srgbClr val="EAEFF7"/>
                </a:solidFill>
                <a:latin typeface="Canva Sans"/>
              </a:rPr>
              <a:t>Now the Damon framework identify the source of the ping packets. Then Damon framework declared that the ping packets are send by the attacker side or not. If ping packets send by the attacker’s side then demon framework will send demon file in the database. </a:t>
            </a:r>
          </a:p>
          <a:p>
            <a:pPr algn="ctr">
              <a:lnSpc>
                <a:spcPts val="4375"/>
              </a:lnSpc>
            </a:pPr>
            <a:r>
              <a:rPr lang="en-US" sz="3125">
                <a:solidFill>
                  <a:srgbClr val="EAEFF7"/>
                </a:solidFill>
                <a:latin typeface="Canva Sans"/>
              </a:rPr>
              <a:t>Now the working process of Damon file will performed in the level 3.</a:t>
            </a:r>
            <a:r>
              <a:rPr lang="en-US" sz="3125">
                <a:solidFill>
                  <a:srgbClr val="EAEFF7"/>
                </a:solidFill>
                <a:latin typeface="Canva Sans Bold"/>
              </a:rPr>
              <a:t> </a:t>
            </a:r>
          </a:p>
          <a:p>
            <a:pPr algn="ctr">
              <a:lnSpc>
                <a:spcPts val="4375"/>
              </a:lnSpc>
            </a:pPr>
            <a:endParaRPr lang="en-US" sz="3125">
              <a:solidFill>
                <a:srgbClr val="EAEFF7"/>
              </a:solidFill>
              <a:latin typeface="Canva Sa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7746264" y="-3570584"/>
            <a:ext cx="11805542" cy="11805542"/>
          </a:xfrm>
          <a:custGeom>
            <a:avLst/>
            <a:gdLst/>
            <a:ahLst/>
            <a:cxnLst/>
            <a:rect l="l" t="t" r="r" b="b"/>
            <a:pathLst>
              <a:path w="11805542" h="11805542">
                <a:moveTo>
                  <a:pt x="0" y="0"/>
                </a:moveTo>
                <a:lnTo>
                  <a:pt x="11805541" y="0"/>
                </a:lnTo>
                <a:lnTo>
                  <a:pt x="11805541" y="11805542"/>
                </a:lnTo>
                <a:lnTo>
                  <a:pt x="0" y="118055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385229" y="2653658"/>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841374" y="5396085"/>
            <a:ext cx="8893252" cy="8315191"/>
          </a:xfrm>
          <a:custGeom>
            <a:avLst/>
            <a:gdLst/>
            <a:ahLst/>
            <a:cxnLst/>
            <a:rect l="l" t="t" r="r" b="b"/>
            <a:pathLst>
              <a:path w="8893252" h="8315191">
                <a:moveTo>
                  <a:pt x="0" y="0"/>
                </a:moveTo>
                <a:lnTo>
                  <a:pt x="8893252" y="0"/>
                </a:lnTo>
                <a:lnTo>
                  <a:pt x="8893252" y="8315190"/>
                </a:lnTo>
                <a:lnTo>
                  <a:pt x="0" y="8315190"/>
                </a:lnTo>
                <a:lnTo>
                  <a:pt x="0" y="0"/>
                </a:lnTo>
                <a:close/>
              </a:path>
            </a:pathLst>
          </a:custGeom>
          <a:blipFill>
            <a:blip r:embed="rId6"/>
            <a:stretch>
              <a:fillRect/>
            </a:stretch>
          </a:blipFill>
        </p:spPr>
      </p:sp>
      <p:sp>
        <p:nvSpPr>
          <p:cNvPr id="5" name="Freeform 5"/>
          <p:cNvSpPr/>
          <p:nvPr/>
        </p:nvSpPr>
        <p:spPr>
          <a:xfrm rot="1365435">
            <a:off x="-4984685" y="-1006402"/>
            <a:ext cx="6282382" cy="6378053"/>
          </a:xfrm>
          <a:custGeom>
            <a:avLst/>
            <a:gdLst/>
            <a:ahLst/>
            <a:cxnLst/>
            <a:rect l="l" t="t" r="r" b="b"/>
            <a:pathLst>
              <a:path w="6282382" h="6378053">
                <a:moveTo>
                  <a:pt x="0" y="0"/>
                </a:moveTo>
                <a:lnTo>
                  <a:pt x="6282383" y="0"/>
                </a:lnTo>
                <a:lnTo>
                  <a:pt x="6282383" y="6378053"/>
                </a:lnTo>
                <a:lnTo>
                  <a:pt x="0" y="6378053"/>
                </a:lnTo>
                <a:lnTo>
                  <a:pt x="0" y="0"/>
                </a:lnTo>
                <a:close/>
              </a:path>
            </a:pathLst>
          </a:custGeom>
          <a:blipFill>
            <a:blip r:embed="rId7"/>
            <a:stretch>
              <a:fillRect/>
            </a:stretch>
          </a:blipFill>
        </p:spPr>
      </p:sp>
      <p:sp>
        <p:nvSpPr>
          <p:cNvPr id="6" name="Freeform 6"/>
          <p:cNvSpPr/>
          <p:nvPr/>
        </p:nvSpPr>
        <p:spPr>
          <a:xfrm>
            <a:off x="4536941" y="2182624"/>
            <a:ext cx="9304433" cy="3821408"/>
          </a:xfrm>
          <a:custGeom>
            <a:avLst/>
            <a:gdLst/>
            <a:ahLst/>
            <a:cxnLst/>
            <a:rect l="l" t="t" r="r" b="b"/>
            <a:pathLst>
              <a:path w="9304433" h="3821408">
                <a:moveTo>
                  <a:pt x="0" y="0"/>
                </a:moveTo>
                <a:lnTo>
                  <a:pt x="9304433" y="0"/>
                </a:lnTo>
                <a:lnTo>
                  <a:pt x="9304433" y="3821408"/>
                </a:lnTo>
                <a:lnTo>
                  <a:pt x="0" y="3821408"/>
                </a:lnTo>
                <a:lnTo>
                  <a:pt x="0" y="0"/>
                </a:lnTo>
                <a:close/>
              </a:path>
            </a:pathLst>
          </a:custGeom>
          <a:blipFill>
            <a:blip r:embed="rId8"/>
            <a:stretch>
              <a:fillRect t="-4479" b="-4479"/>
            </a:stretch>
          </a:blipFill>
        </p:spPr>
      </p:sp>
      <p:sp>
        <p:nvSpPr>
          <p:cNvPr id="7" name="TextBox 7"/>
          <p:cNvSpPr txBox="1"/>
          <p:nvPr/>
        </p:nvSpPr>
        <p:spPr>
          <a:xfrm>
            <a:off x="2757203" y="82888"/>
            <a:ext cx="14691468" cy="2249299"/>
          </a:xfrm>
          <a:prstGeom prst="rect">
            <a:avLst/>
          </a:prstGeom>
        </p:spPr>
        <p:txBody>
          <a:bodyPr lIns="0" tIns="0" rIns="0" bIns="0" rtlCol="0" anchor="t">
            <a:spAutoFit/>
          </a:bodyPr>
          <a:lstStyle/>
          <a:p>
            <a:pPr algn="ctr">
              <a:lnSpc>
                <a:spcPts val="3546"/>
              </a:lnSpc>
            </a:pPr>
            <a:r>
              <a:rPr lang="en-US" sz="2533">
                <a:solidFill>
                  <a:srgbClr val="FFFFFF"/>
                </a:solidFill>
                <a:latin typeface="Neue Machina Ultra-Bold"/>
              </a:rPr>
              <a:t>Level 3:   </a:t>
            </a:r>
            <a:r>
              <a:rPr lang="en-US" sz="2533">
                <a:solidFill>
                  <a:srgbClr val="FFFFFF"/>
                </a:solidFill>
                <a:latin typeface="Neue Machina"/>
              </a:rPr>
              <a:t>First of all hacker’s start getting the data file from victim’s database system. In this working process the hacker never knows about the Demon file presence in the database. And Demon goes into attacker’s system and execute automatically. Victim gets access of attacker’s system and gain his data through website. </a:t>
            </a:r>
          </a:p>
          <a:p>
            <a:pPr algn="ctr">
              <a:lnSpc>
                <a:spcPts val="3546"/>
              </a:lnSpc>
            </a:pPr>
            <a:endParaRPr lang="en-US" sz="2533">
              <a:solidFill>
                <a:srgbClr val="FFFFFF"/>
              </a:solidFill>
              <a:latin typeface="Neue Machina"/>
            </a:endParaRPr>
          </a:p>
        </p:txBody>
      </p:sp>
      <p:sp>
        <p:nvSpPr>
          <p:cNvPr id="8" name="TextBox 8"/>
          <p:cNvSpPr txBox="1"/>
          <p:nvPr/>
        </p:nvSpPr>
        <p:spPr>
          <a:xfrm>
            <a:off x="5183862" y="6188502"/>
            <a:ext cx="7920276" cy="1028890"/>
          </a:xfrm>
          <a:prstGeom prst="rect">
            <a:avLst/>
          </a:prstGeom>
        </p:spPr>
        <p:txBody>
          <a:bodyPr lIns="0" tIns="0" rIns="0" bIns="0" rtlCol="0" anchor="t">
            <a:spAutoFit/>
          </a:bodyPr>
          <a:lstStyle/>
          <a:p>
            <a:pPr algn="ctr">
              <a:lnSpc>
                <a:spcPts val="4189"/>
              </a:lnSpc>
            </a:pPr>
            <a:r>
              <a:rPr lang="en-US" sz="2992">
                <a:solidFill>
                  <a:srgbClr val="EAEFF7"/>
                </a:solidFill>
                <a:latin typeface="Canva Sans Bold"/>
              </a:rPr>
              <a:t>Figure 3: Getting access of attacker system</a:t>
            </a:r>
          </a:p>
          <a:p>
            <a:pPr algn="ctr">
              <a:lnSpc>
                <a:spcPts val="4189"/>
              </a:lnSpc>
            </a:pPr>
            <a:endParaRPr lang="en-US" sz="2992">
              <a:solidFill>
                <a:srgbClr val="EAEFF7"/>
              </a:solidFill>
              <a:latin typeface="Canva Sans Bold"/>
            </a:endParaRPr>
          </a:p>
        </p:txBody>
      </p:sp>
      <p:sp>
        <p:nvSpPr>
          <p:cNvPr id="9" name="TextBox 9"/>
          <p:cNvSpPr txBox="1"/>
          <p:nvPr/>
        </p:nvSpPr>
        <p:spPr>
          <a:xfrm>
            <a:off x="-240974" y="7141192"/>
            <a:ext cx="5062213" cy="1351019"/>
          </a:xfrm>
          <a:prstGeom prst="rect">
            <a:avLst/>
          </a:prstGeom>
        </p:spPr>
        <p:txBody>
          <a:bodyPr lIns="0" tIns="0" rIns="0" bIns="0" rtlCol="0" anchor="t">
            <a:spAutoFit/>
          </a:bodyPr>
          <a:lstStyle/>
          <a:p>
            <a:pPr algn="ctr">
              <a:lnSpc>
                <a:spcPts val="5430"/>
              </a:lnSpc>
            </a:pPr>
            <a:r>
              <a:rPr lang="en-US" sz="3878">
                <a:solidFill>
                  <a:srgbClr val="FFFFFF"/>
                </a:solidFill>
                <a:latin typeface="Canva Sans Bold"/>
              </a:rPr>
              <a:t>Other Securities:-</a:t>
            </a:r>
          </a:p>
          <a:p>
            <a:pPr algn="ctr">
              <a:lnSpc>
                <a:spcPts val="5430"/>
              </a:lnSpc>
            </a:pPr>
            <a:endParaRPr lang="en-US" sz="3878">
              <a:solidFill>
                <a:srgbClr val="FFFFFF"/>
              </a:solidFill>
              <a:latin typeface="Canva Sans Bold"/>
            </a:endParaRPr>
          </a:p>
        </p:txBody>
      </p:sp>
      <p:sp>
        <p:nvSpPr>
          <p:cNvPr id="10" name="TextBox 10"/>
          <p:cNvSpPr txBox="1"/>
          <p:nvPr/>
        </p:nvSpPr>
        <p:spPr>
          <a:xfrm>
            <a:off x="0" y="7967114"/>
            <a:ext cx="5514405" cy="2193286"/>
          </a:xfrm>
          <a:prstGeom prst="rect">
            <a:avLst/>
          </a:prstGeom>
        </p:spPr>
        <p:txBody>
          <a:bodyPr lIns="0" tIns="0" rIns="0" bIns="0" rtlCol="0" anchor="t">
            <a:spAutoFit/>
          </a:bodyPr>
          <a:lstStyle/>
          <a:p>
            <a:pPr algn="ctr">
              <a:lnSpc>
                <a:spcPts val="3480"/>
              </a:lnSpc>
            </a:pPr>
            <a:r>
              <a:rPr lang="en-US" sz="2486" dirty="0">
                <a:solidFill>
                  <a:srgbClr val="EAEFF7"/>
                </a:solidFill>
                <a:latin typeface="Canva Sans Bold"/>
              </a:rPr>
              <a:t>1. Intrusion detection system(IDS)</a:t>
            </a:r>
          </a:p>
          <a:p>
            <a:pPr algn="ctr">
              <a:lnSpc>
                <a:spcPts val="3480"/>
              </a:lnSpc>
            </a:pPr>
            <a:r>
              <a:rPr lang="en-US" sz="2486" dirty="0">
                <a:solidFill>
                  <a:srgbClr val="EAEFF7"/>
                </a:solidFill>
                <a:latin typeface="Canva Sans Bold"/>
              </a:rPr>
              <a:t> 2. Intrusion prevention system(IPS)</a:t>
            </a:r>
          </a:p>
          <a:p>
            <a:pPr>
              <a:lnSpc>
                <a:spcPts val="3480"/>
              </a:lnSpc>
            </a:pPr>
            <a:r>
              <a:rPr lang="en-US" sz="2486" dirty="0">
                <a:solidFill>
                  <a:srgbClr val="EAEFF7"/>
                </a:solidFill>
                <a:latin typeface="Canva Sans Bold"/>
              </a:rPr>
              <a:t> 3. Firewall</a:t>
            </a:r>
          </a:p>
          <a:p>
            <a:pPr>
              <a:lnSpc>
                <a:spcPts val="3480"/>
              </a:lnSpc>
            </a:pPr>
            <a:r>
              <a:rPr lang="en-US" sz="2486" dirty="0">
                <a:solidFill>
                  <a:srgbClr val="EAEFF7"/>
                </a:solidFill>
                <a:latin typeface="Canva Sans Bold"/>
              </a:rPr>
              <a:t> 4. End point security</a:t>
            </a:r>
          </a:p>
          <a:p>
            <a:pPr algn="ctr">
              <a:lnSpc>
                <a:spcPts val="3480"/>
              </a:lnSpc>
            </a:pPr>
            <a:endParaRPr lang="en-US" sz="2486" dirty="0">
              <a:solidFill>
                <a:srgbClr val="EAEFF7"/>
              </a:solidFill>
              <a:latin typeface="Canva Sans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53514" y="7313364"/>
            <a:ext cx="8685325" cy="8685325"/>
          </a:xfrm>
          <a:custGeom>
            <a:avLst/>
            <a:gdLst/>
            <a:ahLst/>
            <a:cxnLst/>
            <a:rect l="l" t="t" r="r" b="b"/>
            <a:pathLst>
              <a:path w="8685325" h="8685325">
                <a:moveTo>
                  <a:pt x="0" y="0"/>
                </a:moveTo>
                <a:lnTo>
                  <a:pt x="8685325" y="0"/>
                </a:lnTo>
                <a:lnTo>
                  <a:pt x="8685325"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TextBox 8"/>
          <p:cNvSpPr txBox="1"/>
          <p:nvPr/>
        </p:nvSpPr>
        <p:spPr>
          <a:xfrm>
            <a:off x="390267" y="981075"/>
            <a:ext cx="14464891" cy="4404550"/>
          </a:xfrm>
          <a:prstGeom prst="rect">
            <a:avLst/>
          </a:prstGeom>
        </p:spPr>
        <p:txBody>
          <a:bodyPr lIns="0" tIns="0" rIns="0" bIns="0" rtlCol="0" anchor="t">
            <a:spAutoFit/>
          </a:bodyPr>
          <a:lstStyle/>
          <a:p>
            <a:pPr>
              <a:lnSpc>
                <a:spcPts val="3208"/>
              </a:lnSpc>
            </a:pPr>
            <a:r>
              <a:rPr lang="en-US" sz="2292">
                <a:solidFill>
                  <a:srgbClr val="FFFFFF"/>
                </a:solidFill>
                <a:latin typeface="Montserrat Bold"/>
              </a:rPr>
              <a:t>Access Dark Web:-</a:t>
            </a:r>
          </a:p>
          <a:p>
            <a:pPr marL="494860" lvl="1" indent="-247430">
              <a:lnSpc>
                <a:spcPts val="3208"/>
              </a:lnSpc>
              <a:buFont typeface="Arial"/>
              <a:buChar char="•"/>
            </a:pPr>
            <a:r>
              <a:rPr lang="en-US" sz="2292">
                <a:solidFill>
                  <a:srgbClr val="FFFFFF"/>
                </a:solidFill>
                <a:latin typeface="Montserrat"/>
              </a:rPr>
              <a:t> Accessing dark web is a very difficult task because user does not able to use dark web from normal browser. For accessing dark web user need special called tor .</a:t>
            </a:r>
          </a:p>
          <a:p>
            <a:pPr marL="494860" lvl="1" indent="-247430">
              <a:lnSpc>
                <a:spcPts val="3208"/>
              </a:lnSpc>
              <a:buFont typeface="Arial"/>
              <a:buChar char="•"/>
            </a:pPr>
            <a:r>
              <a:rPr lang="en-US" sz="2292">
                <a:solidFill>
                  <a:srgbClr val="FFFFFF"/>
                </a:solidFill>
                <a:latin typeface="Montserrat"/>
              </a:rPr>
              <a:t> For accessing onion links we use tor proxy using python script .</a:t>
            </a:r>
          </a:p>
          <a:p>
            <a:pPr>
              <a:lnSpc>
                <a:spcPts val="3208"/>
              </a:lnSpc>
            </a:pPr>
            <a:endParaRPr lang="en-US" sz="2292">
              <a:solidFill>
                <a:srgbClr val="FFFFFF"/>
              </a:solidFill>
              <a:latin typeface="Montserrat"/>
            </a:endParaRPr>
          </a:p>
          <a:p>
            <a:pPr>
              <a:lnSpc>
                <a:spcPts val="3208"/>
              </a:lnSpc>
            </a:pPr>
            <a:endParaRPr lang="en-US" sz="2292">
              <a:solidFill>
                <a:srgbClr val="FFFFFF"/>
              </a:solidFill>
              <a:latin typeface="Montserrat"/>
            </a:endParaRPr>
          </a:p>
          <a:p>
            <a:pPr>
              <a:lnSpc>
                <a:spcPts val="3208"/>
              </a:lnSpc>
            </a:pPr>
            <a:r>
              <a:rPr lang="en-US" sz="2292">
                <a:solidFill>
                  <a:srgbClr val="FFFFFF"/>
                </a:solidFill>
                <a:latin typeface="Montserrat Bold"/>
              </a:rPr>
              <a:t>Find onion link:-</a:t>
            </a:r>
          </a:p>
          <a:p>
            <a:pPr marL="494860" lvl="1" indent="-247430">
              <a:lnSpc>
                <a:spcPts val="3208"/>
              </a:lnSpc>
              <a:buFont typeface="Arial"/>
              <a:buChar char="•"/>
            </a:pPr>
            <a:r>
              <a:rPr lang="en-US" sz="2292">
                <a:solidFill>
                  <a:srgbClr val="FFFFFF"/>
                </a:solidFill>
                <a:latin typeface="Montserrat"/>
              </a:rPr>
              <a:t>Finding onion link for a specific qeuery is a challenging task for dark web user.</a:t>
            </a:r>
          </a:p>
          <a:p>
            <a:pPr marL="494860" lvl="1" indent="-247430">
              <a:lnSpc>
                <a:spcPts val="3208"/>
              </a:lnSpc>
              <a:buFont typeface="Arial"/>
              <a:buChar char="•"/>
            </a:pPr>
            <a:r>
              <a:rPr lang="en-US" sz="2292">
                <a:solidFill>
                  <a:srgbClr val="FFFFFF"/>
                </a:solidFill>
                <a:latin typeface="Montserrat"/>
              </a:rPr>
              <a:t>For finding onion we create script and when we pass query in the input script provide bunch of onion links related to that querey in a file.</a:t>
            </a:r>
          </a:p>
          <a:p>
            <a:pPr>
              <a:lnSpc>
                <a:spcPts val="3208"/>
              </a:lnSpc>
            </a:pPr>
            <a:r>
              <a:rPr lang="en-US" sz="2292">
                <a:solidFill>
                  <a:srgbClr val="FFFFFF"/>
                </a:solidFill>
                <a:latin typeface="Montserrat"/>
              </a:rPr>
              <a:t> </a:t>
            </a:r>
          </a:p>
        </p:txBody>
      </p:sp>
      <p:sp>
        <p:nvSpPr>
          <p:cNvPr id="9" name="TextBox 9"/>
          <p:cNvSpPr txBox="1"/>
          <p:nvPr/>
        </p:nvSpPr>
        <p:spPr>
          <a:xfrm>
            <a:off x="0" y="5537727"/>
            <a:ext cx="2959683" cy="771897"/>
          </a:xfrm>
          <a:prstGeom prst="rect">
            <a:avLst/>
          </a:prstGeom>
        </p:spPr>
        <p:txBody>
          <a:bodyPr lIns="0" tIns="0" rIns="0" bIns="0" rtlCol="0" anchor="t">
            <a:spAutoFit/>
          </a:bodyPr>
          <a:lstStyle/>
          <a:p>
            <a:pPr algn="ctr">
              <a:lnSpc>
                <a:spcPts val="3129"/>
              </a:lnSpc>
            </a:pPr>
            <a:r>
              <a:rPr lang="en-US" sz="2235">
                <a:solidFill>
                  <a:srgbClr val="FFFFFF"/>
                </a:solidFill>
                <a:latin typeface="Canva Sans Bold"/>
              </a:rPr>
              <a:t>Data Extraction:-</a:t>
            </a:r>
          </a:p>
          <a:p>
            <a:pPr algn="ctr">
              <a:lnSpc>
                <a:spcPts val="3129"/>
              </a:lnSpc>
            </a:pPr>
            <a:endParaRPr lang="en-US" sz="2235">
              <a:solidFill>
                <a:srgbClr val="FFFFFF"/>
              </a:solidFill>
              <a:latin typeface="Canva Sans Bold"/>
            </a:endParaRPr>
          </a:p>
        </p:txBody>
      </p:sp>
      <p:sp>
        <p:nvSpPr>
          <p:cNvPr id="10" name="TextBox 10"/>
          <p:cNvSpPr txBox="1"/>
          <p:nvPr/>
        </p:nvSpPr>
        <p:spPr>
          <a:xfrm>
            <a:off x="390267" y="5971213"/>
            <a:ext cx="14657103" cy="1162801"/>
          </a:xfrm>
          <a:prstGeom prst="rect">
            <a:avLst/>
          </a:prstGeom>
        </p:spPr>
        <p:txBody>
          <a:bodyPr lIns="0" tIns="0" rIns="0" bIns="0" rtlCol="0" anchor="t">
            <a:spAutoFit/>
          </a:bodyPr>
          <a:lstStyle/>
          <a:p>
            <a:pPr marL="479389" lvl="1" indent="-239694" algn="ctr">
              <a:lnSpc>
                <a:spcPts val="3108"/>
              </a:lnSpc>
              <a:buFont typeface="Arial"/>
              <a:buChar char="•"/>
            </a:pPr>
            <a:r>
              <a:rPr lang="en-US" sz="2220">
                <a:solidFill>
                  <a:srgbClr val="FFFFFF"/>
                </a:solidFill>
                <a:latin typeface="Montserrat"/>
              </a:rPr>
              <a:t>Create a python script for extracting whole data of website include image,videos,text,etc. python script also provide html code of website which provide more data . This will provide all links present in the website.</a:t>
            </a:r>
          </a:p>
        </p:txBody>
      </p:sp>
      <p:sp>
        <p:nvSpPr>
          <p:cNvPr id="11" name="TextBox 11"/>
          <p:cNvSpPr txBox="1"/>
          <p:nvPr/>
        </p:nvSpPr>
        <p:spPr>
          <a:xfrm>
            <a:off x="357106" y="7095914"/>
            <a:ext cx="2245470" cy="785777"/>
          </a:xfrm>
          <a:prstGeom prst="rect">
            <a:avLst/>
          </a:prstGeom>
        </p:spPr>
        <p:txBody>
          <a:bodyPr lIns="0" tIns="0" rIns="0" bIns="0" rtlCol="0" anchor="t">
            <a:spAutoFit/>
          </a:bodyPr>
          <a:lstStyle/>
          <a:p>
            <a:pPr algn="ctr">
              <a:lnSpc>
                <a:spcPts val="3172"/>
              </a:lnSpc>
            </a:pPr>
            <a:r>
              <a:rPr lang="en-US" sz="2265">
                <a:solidFill>
                  <a:srgbClr val="FFFFFF"/>
                </a:solidFill>
                <a:latin typeface="Canva Sans Bold"/>
              </a:rPr>
              <a:t>Vulnerabilities:-</a:t>
            </a:r>
          </a:p>
          <a:p>
            <a:pPr algn="ctr">
              <a:lnSpc>
                <a:spcPts val="3172"/>
              </a:lnSpc>
            </a:pPr>
            <a:r>
              <a:rPr lang="en-US" sz="2265">
                <a:solidFill>
                  <a:srgbClr val="FFFFFF"/>
                </a:solidFill>
                <a:latin typeface="Canva Sans Bold"/>
              </a:rPr>
              <a:t>         </a:t>
            </a:r>
          </a:p>
        </p:txBody>
      </p:sp>
      <p:sp>
        <p:nvSpPr>
          <p:cNvPr id="12" name="TextBox 12"/>
          <p:cNvSpPr txBox="1"/>
          <p:nvPr/>
        </p:nvSpPr>
        <p:spPr>
          <a:xfrm>
            <a:off x="390267" y="7564248"/>
            <a:ext cx="14657103" cy="800892"/>
          </a:xfrm>
          <a:prstGeom prst="rect">
            <a:avLst/>
          </a:prstGeom>
        </p:spPr>
        <p:txBody>
          <a:bodyPr lIns="0" tIns="0" rIns="0" bIns="0" rtlCol="0" anchor="t">
            <a:spAutoFit/>
          </a:bodyPr>
          <a:lstStyle/>
          <a:p>
            <a:pPr marL="495225" lvl="1" indent="-247613" algn="ctr">
              <a:lnSpc>
                <a:spcPts val="3211"/>
              </a:lnSpc>
              <a:buFont typeface="Arial"/>
              <a:buChar char="•"/>
            </a:pPr>
            <a:r>
              <a:rPr lang="en-US" sz="2293">
                <a:solidFill>
                  <a:srgbClr val="FFFFFF"/>
                </a:solidFill>
                <a:latin typeface="Canva Sans"/>
              </a:rPr>
              <a:t>Create python script for scanning and finding possibile vulnerabilities like XSS, which help to exploit website and we able gain more information about the website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Freeform 8"/>
          <p:cNvSpPr/>
          <p:nvPr/>
        </p:nvSpPr>
        <p:spPr>
          <a:xfrm>
            <a:off x="6091345" y="2938125"/>
            <a:ext cx="7790044" cy="6981479"/>
          </a:xfrm>
          <a:custGeom>
            <a:avLst/>
            <a:gdLst/>
            <a:ahLst/>
            <a:cxnLst/>
            <a:rect l="l" t="t" r="r" b="b"/>
            <a:pathLst>
              <a:path w="7790044" h="6981479">
                <a:moveTo>
                  <a:pt x="0" y="0"/>
                </a:moveTo>
                <a:lnTo>
                  <a:pt x="7790043" y="0"/>
                </a:lnTo>
                <a:lnTo>
                  <a:pt x="7790043" y="6981479"/>
                </a:lnTo>
                <a:lnTo>
                  <a:pt x="0" y="6981479"/>
                </a:lnTo>
                <a:lnTo>
                  <a:pt x="0" y="0"/>
                </a:lnTo>
                <a:close/>
              </a:path>
            </a:pathLst>
          </a:custGeom>
          <a:blipFill>
            <a:blip r:embed="rId8"/>
            <a:stretch>
              <a:fillRect/>
            </a:stretch>
          </a:blipFill>
        </p:spPr>
      </p:sp>
      <p:sp>
        <p:nvSpPr>
          <p:cNvPr id="9" name="TextBox 9"/>
          <p:cNvSpPr txBox="1"/>
          <p:nvPr/>
        </p:nvSpPr>
        <p:spPr>
          <a:xfrm>
            <a:off x="1360107" y="344344"/>
            <a:ext cx="11130050" cy="2371381"/>
          </a:xfrm>
          <a:prstGeom prst="rect">
            <a:avLst/>
          </a:prstGeom>
        </p:spPr>
        <p:txBody>
          <a:bodyPr lIns="0" tIns="0" rIns="0" bIns="0" rtlCol="0" anchor="t">
            <a:spAutoFit/>
          </a:bodyPr>
          <a:lstStyle/>
          <a:p>
            <a:pPr>
              <a:lnSpc>
                <a:spcPts val="9468"/>
              </a:lnSpc>
            </a:pPr>
            <a:r>
              <a:rPr lang="en-US" sz="6763">
                <a:solidFill>
                  <a:srgbClr val="FFFFFF"/>
                </a:solidFill>
                <a:latin typeface="Neue Machina Ultra-Bold"/>
              </a:rPr>
              <a:t>EXPERIMENTATION</a:t>
            </a:r>
          </a:p>
          <a:p>
            <a:pPr>
              <a:lnSpc>
                <a:spcPts val="9468"/>
              </a:lnSpc>
            </a:pPr>
            <a:endParaRPr lang="en-US" sz="6763">
              <a:solidFill>
                <a:srgbClr val="FFFFFF"/>
              </a:solidFill>
              <a:latin typeface="Neue Machina Ultra-Bold"/>
            </a:endParaRPr>
          </a:p>
        </p:txBody>
      </p:sp>
      <p:sp>
        <p:nvSpPr>
          <p:cNvPr id="10" name="TextBox 10"/>
          <p:cNvSpPr txBox="1"/>
          <p:nvPr/>
        </p:nvSpPr>
        <p:spPr>
          <a:xfrm>
            <a:off x="820548" y="1823214"/>
            <a:ext cx="11887695" cy="1727872"/>
          </a:xfrm>
          <a:prstGeom prst="rect">
            <a:avLst/>
          </a:prstGeom>
        </p:spPr>
        <p:txBody>
          <a:bodyPr lIns="0" tIns="0" rIns="0" bIns="0" rtlCol="0" anchor="t">
            <a:spAutoFit/>
          </a:bodyPr>
          <a:lstStyle/>
          <a:p>
            <a:pPr>
              <a:lnSpc>
                <a:spcPts val="4647"/>
              </a:lnSpc>
            </a:pPr>
            <a:r>
              <a:rPr lang="en-US" sz="3319">
                <a:solidFill>
                  <a:srgbClr val="FFFFFF"/>
                </a:solidFill>
                <a:latin typeface="Montserrat"/>
              </a:rPr>
              <a:t>This project provide 2 type of methodology:-</a:t>
            </a:r>
          </a:p>
          <a:p>
            <a:pPr>
              <a:lnSpc>
                <a:spcPts val="4647"/>
              </a:lnSpc>
            </a:pPr>
            <a:r>
              <a:rPr lang="en-US" sz="3319">
                <a:solidFill>
                  <a:srgbClr val="FFFFFF"/>
                </a:solidFill>
                <a:latin typeface="Montserrat"/>
              </a:rPr>
              <a:t> 1. Manual</a:t>
            </a:r>
          </a:p>
          <a:p>
            <a:pPr>
              <a:lnSpc>
                <a:spcPts val="4647"/>
              </a:lnSpc>
            </a:pPr>
            <a:r>
              <a:rPr lang="en-US" sz="3319">
                <a:solidFill>
                  <a:srgbClr val="FFFFFF"/>
                </a:solidFill>
                <a:latin typeface="Montserrat"/>
              </a:rPr>
              <a:t> 2. Automation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484425"/>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9" name="TextBox 9"/>
          <p:cNvSpPr txBox="1"/>
          <p:nvPr/>
        </p:nvSpPr>
        <p:spPr>
          <a:xfrm>
            <a:off x="533466" y="430069"/>
            <a:ext cx="11887695" cy="5266826"/>
          </a:xfrm>
          <a:prstGeom prst="rect">
            <a:avLst/>
          </a:prstGeom>
        </p:spPr>
        <p:txBody>
          <a:bodyPr lIns="0" tIns="0" rIns="0" bIns="0" rtlCol="0" anchor="t">
            <a:spAutoFit/>
          </a:bodyPr>
          <a:lstStyle/>
          <a:p>
            <a:pPr>
              <a:lnSpc>
                <a:spcPts val="4647"/>
              </a:lnSpc>
            </a:pPr>
            <a:r>
              <a:rPr lang="en-US" sz="3319" dirty="0">
                <a:solidFill>
                  <a:srgbClr val="FFFFFF"/>
                </a:solidFill>
                <a:latin typeface="Montserrat Bold"/>
              </a:rPr>
              <a:t>After choosing manual:-</a:t>
            </a:r>
          </a:p>
          <a:p>
            <a:pPr>
              <a:lnSpc>
                <a:spcPts val="4647"/>
              </a:lnSpc>
            </a:pPr>
            <a:endParaRPr lang="en-US" sz="3319" dirty="0">
              <a:solidFill>
                <a:srgbClr val="FFFFFF"/>
              </a:solidFill>
              <a:latin typeface="Montserrat Bold"/>
            </a:endParaRPr>
          </a:p>
          <a:p>
            <a:pPr>
              <a:lnSpc>
                <a:spcPts val="4647"/>
              </a:lnSpc>
            </a:pPr>
            <a:r>
              <a:rPr lang="en-US" sz="3319" dirty="0">
                <a:solidFill>
                  <a:srgbClr val="FFFFFF"/>
                </a:solidFill>
                <a:latin typeface="Montserrat"/>
              </a:rPr>
              <a:t>You have 4 option which you want to do </a:t>
            </a:r>
          </a:p>
          <a:p>
            <a:pPr>
              <a:lnSpc>
                <a:spcPts val="4647"/>
              </a:lnSpc>
            </a:pPr>
            <a:r>
              <a:rPr lang="en-US" sz="3319" dirty="0">
                <a:solidFill>
                  <a:srgbClr val="FFFFFF"/>
                </a:solidFill>
                <a:latin typeface="Montserrat"/>
              </a:rPr>
              <a:t> 1. Onion link finder</a:t>
            </a:r>
          </a:p>
          <a:p>
            <a:pPr>
              <a:lnSpc>
                <a:spcPts val="4647"/>
              </a:lnSpc>
            </a:pPr>
            <a:r>
              <a:rPr lang="en-US" sz="3319" dirty="0">
                <a:solidFill>
                  <a:srgbClr val="FFFFFF"/>
                </a:solidFill>
                <a:latin typeface="Montserrat"/>
              </a:rPr>
              <a:t> 2. Data extraction</a:t>
            </a:r>
          </a:p>
          <a:p>
            <a:pPr>
              <a:lnSpc>
                <a:spcPts val="4647"/>
              </a:lnSpc>
            </a:pPr>
            <a:r>
              <a:rPr lang="en-US" sz="3319" dirty="0">
                <a:solidFill>
                  <a:srgbClr val="FFFFFF"/>
                </a:solidFill>
                <a:latin typeface="Montserrat"/>
              </a:rPr>
              <a:t> 3. Media</a:t>
            </a:r>
          </a:p>
          <a:p>
            <a:pPr>
              <a:lnSpc>
                <a:spcPts val="4647"/>
              </a:lnSpc>
            </a:pPr>
            <a:r>
              <a:rPr lang="en-US" sz="3319" dirty="0">
                <a:solidFill>
                  <a:srgbClr val="FFFFFF"/>
                </a:solidFill>
                <a:latin typeface="Montserrat"/>
              </a:rPr>
              <a:t> 4. Links in website</a:t>
            </a:r>
          </a:p>
          <a:p>
            <a:pPr>
              <a:lnSpc>
                <a:spcPts val="4647"/>
              </a:lnSpc>
            </a:pPr>
            <a:r>
              <a:rPr lang="en-US" sz="3319" dirty="0">
                <a:solidFill>
                  <a:srgbClr val="FFFFFF"/>
                </a:solidFill>
                <a:latin typeface="Montserrat"/>
              </a:rPr>
              <a:t> 5. Vulnerabilities</a:t>
            </a:r>
          </a:p>
          <a:p>
            <a:pPr>
              <a:lnSpc>
                <a:spcPts val="4647"/>
              </a:lnSpc>
            </a:pPr>
            <a:endParaRPr lang="en-US" sz="3319" dirty="0">
              <a:solidFill>
                <a:srgbClr val="FFFFFF"/>
              </a:solidFill>
              <a:latin typeface="Montserrat"/>
            </a:endParaRPr>
          </a:p>
        </p:txBody>
      </p:sp>
      <p:pic>
        <p:nvPicPr>
          <p:cNvPr id="11" name="Picture 10">
            <a:extLst>
              <a:ext uri="{FF2B5EF4-FFF2-40B4-BE49-F238E27FC236}">
                <a16:creationId xmlns:a16="http://schemas.microsoft.com/office/drawing/2014/main" id="{C4833C23-FF04-ABDE-AC8E-4E98C62D3B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4767" y="2047259"/>
            <a:ext cx="6312651" cy="813156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Freeform 8"/>
          <p:cNvSpPr/>
          <p:nvPr/>
        </p:nvSpPr>
        <p:spPr>
          <a:xfrm>
            <a:off x="3005814" y="1870787"/>
            <a:ext cx="11679354" cy="3779726"/>
          </a:xfrm>
          <a:custGeom>
            <a:avLst/>
            <a:gdLst/>
            <a:ahLst/>
            <a:cxnLst/>
            <a:rect l="l" t="t" r="r" b="b"/>
            <a:pathLst>
              <a:path w="11679354" h="3779726">
                <a:moveTo>
                  <a:pt x="0" y="0"/>
                </a:moveTo>
                <a:lnTo>
                  <a:pt x="11679354" y="0"/>
                </a:lnTo>
                <a:lnTo>
                  <a:pt x="11679354" y="3779726"/>
                </a:lnTo>
                <a:lnTo>
                  <a:pt x="0" y="3779726"/>
                </a:lnTo>
                <a:lnTo>
                  <a:pt x="0" y="0"/>
                </a:lnTo>
                <a:close/>
              </a:path>
            </a:pathLst>
          </a:custGeom>
          <a:blipFill>
            <a:blip r:embed="rId8"/>
            <a:stretch>
              <a:fillRect/>
            </a:stretch>
          </a:blipFill>
        </p:spPr>
      </p:sp>
      <p:sp>
        <p:nvSpPr>
          <p:cNvPr id="9" name="Freeform 9"/>
          <p:cNvSpPr/>
          <p:nvPr/>
        </p:nvSpPr>
        <p:spPr>
          <a:xfrm>
            <a:off x="3485527" y="7634835"/>
            <a:ext cx="11316947" cy="1279307"/>
          </a:xfrm>
          <a:custGeom>
            <a:avLst/>
            <a:gdLst/>
            <a:ahLst/>
            <a:cxnLst/>
            <a:rect l="l" t="t" r="r" b="b"/>
            <a:pathLst>
              <a:path w="11316947" h="1279307">
                <a:moveTo>
                  <a:pt x="0" y="0"/>
                </a:moveTo>
                <a:lnTo>
                  <a:pt x="11316946" y="0"/>
                </a:lnTo>
                <a:lnTo>
                  <a:pt x="11316946" y="1279307"/>
                </a:lnTo>
                <a:lnTo>
                  <a:pt x="0" y="1279307"/>
                </a:lnTo>
                <a:lnTo>
                  <a:pt x="0" y="0"/>
                </a:lnTo>
                <a:close/>
              </a:path>
            </a:pathLst>
          </a:custGeom>
          <a:blipFill>
            <a:blip r:embed="rId9"/>
            <a:stretch>
              <a:fillRect/>
            </a:stretch>
          </a:blipFill>
        </p:spPr>
      </p:sp>
      <p:sp>
        <p:nvSpPr>
          <p:cNvPr id="10" name="TextBox 10"/>
          <p:cNvSpPr txBox="1"/>
          <p:nvPr/>
        </p:nvSpPr>
        <p:spPr>
          <a:xfrm>
            <a:off x="5669749" y="5593363"/>
            <a:ext cx="5808465" cy="464258"/>
          </a:xfrm>
          <a:prstGeom prst="rect">
            <a:avLst/>
          </a:prstGeom>
        </p:spPr>
        <p:txBody>
          <a:bodyPr lIns="0" tIns="0" rIns="0" bIns="0" rtlCol="0" anchor="t">
            <a:spAutoFit/>
          </a:bodyPr>
          <a:lstStyle/>
          <a:p>
            <a:pPr>
              <a:lnSpc>
                <a:spcPts val="3810"/>
              </a:lnSpc>
            </a:pPr>
            <a:r>
              <a:rPr lang="en-US" sz="2722">
                <a:solidFill>
                  <a:srgbClr val="FFFFFF"/>
                </a:solidFill>
                <a:latin typeface="Montserrat Bold"/>
              </a:rPr>
              <a:t>Img:</a:t>
            </a:r>
            <a:r>
              <a:rPr lang="en-US" sz="2722">
                <a:solidFill>
                  <a:srgbClr val="FFFFFF"/>
                </a:solidFill>
                <a:latin typeface="Montserrat"/>
              </a:rPr>
              <a:t> screnshot of output </a:t>
            </a:r>
          </a:p>
        </p:txBody>
      </p:sp>
      <p:sp>
        <p:nvSpPr>
          <p:cNvPr id="11" name="TextBox 11"/>
          <p:cNvSpPr txBox="1"/>
          <p:nvPr/>
        </p:nvSpPr>
        <p:spPr>
          <a:xfrm>
            <a:off x="579282" y="420544"/>
            <a:ext cx="12907846" cy="1290833"/>
          </a:xfrm>
          <a:prstGeom prst="rect">
            <a:avLst/>
          </a:prstGeom>
        </p:spPr>
        <p:txBody>
          <a:bodyPr lIns="0" tIns="0" rIns="0" bIns="0" rtlCol="0" anchor="t">
            <a:spAutoFit/>
          </a:bodyPr>
          <a:lstStyle/>
          <a:p>
            <a:pPr>
              <a:lnSpc>
                <a:spcPts val="3401"/>
              </a:lnSpc>
            </a:pPr>
            <a:r>
              <a:rPr lang="en-US" sz="2429">
                <a:solidFill>
                  <a:srgbClr val="FFFFFF"/>
                </a:solidFill>
                <a:latin typeface="Neue Machina Ultra-Bold"/>
              </a:rPr>
              <a:t>Onion link finder:-</a:t>
            </a:r>
          </a:p>
          <a:p>
            <a:pPr>
              <a:lnSpc>
                <a:spcPts val="3401"/>
              </a:lnSpc>
            </a:pPr>
            <a:r>
              <a:rPr lang="en-US" sz="2429">
                <a:solidFill>
                  <a:srgbClr val="FFFFFF"/>
                </a:solidFill>
                <a:latin typeface="Neue Machina Ultra-Bold"/>
              </a:rPr>
              <a:t>             </a:t>
            </a:r>
            <a:r>
              <a:rPr lang="en-US" sz="2429">
                <a:solidFill>
                  <a:srgbClr val="FFFFFF"/>
                </a:solidFill>
                <a:latin typeface="Neue Machina"/>
              </a:rPr>
              <a:t> python script helps to find bunch of onion links for a specific query and save all onion links in a file which is created by python script.</a:t>
            </a:r>
          </a:p>
        </p:txBody>
      </p:sp>
      <p:sp>
        <p:nvSpPr>
          <p:cNvPr id="12" name="TextBox 12"/>
          <p:cNvSpPr txBox="1"/>
          <p:nvPr/>
        </p:nvSpPr>
        <p:spPr>
          <a:xfrm>
            <a:off x="3628036" y="6398616"/>
            <a:ext cx="9397905" cy="1413646"/>
          </a:xfrm>
          <a:prstGeom prst="rect">
            <a:avLst/>
          </a:prstGeom>
        </p:spPr>
        <p:txBody>
          <a:bodyPr lIns="0" tIns="0" rIns="0" bIns="0" rtlCol="0" anchor="t">
            <a:spAutoFit/>
          </a:bodyPr>
          <a:lstStyle/>
          <a:p>
            <a:pPr algn="ctr">
              <a:lnSpc>
                <a:spcPts val="3741"/>
              </a:lnSpc>
            </a:pPr>
            <a:r>
              <a:rPr lang="en-US" sz="2672">
                <a:solidFill>
                  <a:srgbClr val="FFFFFF"/>
                </a:solidFill>
                <a:latin typeface="Canva Sans Bold"/>
              </a:rPr>
              <a:t>After submitting query onion links saved in file sites2692.txt </a:t>
            </a:r>
          </a:p>
          <a:p>
            <a:pPr algn="ctr">
              <a:lnSpc>
                <a:spcPts val="3741"/>
              </a:lnSpc>
            </a:pPr>
            <a:endParaRPr lang="en-US" sz="2672">
              <a:solidFill>
                <a:srgbClr val="FFFFFF"/>
              </a:solidFill>
              <a:latin typeface="Canva Sans Bold"/>
            </a:endParaRPr>
          </a:p>
        </p:txBody>
      </p:sp>
      <p:sp>
        <p:nvSpPr>
          <p:cNvPr id="13" name="TextBox 13"/>
          <p:cNvSpPr txBox="1"/>
          <p:nvPr/>
        </p:nvSpPr>
        <p:spPr>
          <a:xfrm>
            <a:off x="2888452" y="9206126"/>
            <a:ext cx="12511096" cy="472183"/>
          </a:xfrm>
          <a:prstGeom prst="rect">
            <a:avLst/>
          </a:prstGeom>
        </p:spPr>
        <p:txBody>
          <a:bodyPr lIns="0" tIns="0" rIns="0" bIns="0" rtlCol="0" anchor="t">
            <a:spAutoFit/>
          </a:bodyPr>
          <a:lstStyle/>
          <a:p>
            <a:pPr algn="ctr">
              <a:lnSpc>
                <a:spcPts val="3899"/>
              </a:lnSpc>
              <a:spcBef>
                <a:spcPct val="0"/>
              </a:spcBef>
            </a:pPr>
            <a:r>
              <a:rPr lang="en-US" sz="2785">
                <a:solidFill>
                  <a:srgbClr val="FFFFFF"/>
                </a:solidFill>
                <a:latin typeface="Montserrat Ultra-Bold"/>
              </a:rPr>
              <a:t>Img : </a:t>
            </a:r>
            <a:r>
              <a:rPr lang="en-US" sz="2785">
                <a:solidFill>
                  <a:srgbClr val="FFFFFF"/>
                </a:solidFill>
                <a:latin typeface="Montserrat"/>
              </a:rPr>
              <a:t>screenshot of saved files of onion links file sites2692.txt</a:t>
            </a:r>
            <a:r>
              <a:rPr lang="en-US" sz="2785">
                <a:solidFill>
                  <a:srgbClr val="FFFFFF"/>
                </a:solidFill>
                <a:latin typeface="Montserrat Ultra-Bold"/>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5108501"/>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23539" y="63591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9029493" y="1664950"/>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33898" y="2346313"/>
            <a:ext cx="2292647" cy="2635226"/>
          </a:xfrm>
          <a:custGeom>
            <a:avLst/>
            <a:gdLst/>
            <a:ahLst/>
            <a:cxnLst/>
            <a:rect l="l" t="t" r="r" b="b"/>
            <a:pathLst>
              <a:path w="2292647" h="2635226">
                <a:moveTo>
                  <a:pt x="0" y="0"/>
                </a:moveTo>
                <a:lnTo>
                  <a:pt x="2292647" y="0"/>
                </a:lnTo>
                <a:lnTo>
                  <a:pt x="2292647" y="2635227"/>
                </a:lnTo>
                <a:lnTo>
                  <a:pt x="0" y="2635227"/>
                </a:lnTo>
                <a:lnTo>
                  <a:pt x="0" y="0"/>
                </a:lnTo>
                <a:close/>
              </a:path>
            </a:pathLst>
          </a:custGeom>
          <a:blipFill>
            <a:blip r:embed="rId8"/>
            <a:stretch>
              <a:fillRect/>
            </a:stretch>
          </a:blipFill>
        </p:spPr>
      </p:sp>
      <p:sp>
        <p:nvSpPr>
          <p:cNvPr id="6" name="Freeform 6"/>
          <p:cNvSpPr/>
          <p:nvPr/>
        </p:nvSpPr>
        <p:spPr>
          <a:xfrm rot="1953174">
            <a:off x="-59279" y="8766770"/>
            <a:ext cx="5153321" cy="3040459"/>
          </a:xfrm>
          <a:custGeom>
            <a:avLst/>
            <a:gdLst/>
            <a:ahLst/>
            <a:cxnLst/>
            <a:rect l="l" t="t" r="r" b="b"/>
            <a:pathLst>
              <a:path w="5153321" h="3040459">
                <a:moveTo>
                  <a:pt x="0" y="0"/>
                </a:moveTo>
                <a:lnTo>
                  <a:pt x="5153321" y="0"/>
                </a:lnTo>
                <a:lnTo>
                  <a:pt x="5153321" y="3040460"/>
                </a:lnTo>
                <a:lnTo>
                  <a:pt x="0" y="3040460"/>
                </a:lnTo>
                <a:lnTo>
                  <a:pt x="0" y="0"/>
                </a:lnTo>
                <a:close/>
              </a:path>
            </a:pathLst>
          </a:custGeom>
          <a:blipFill>
            <a:blip r:embed="rId9"/>
            <a:stretch>
              <a:fillRect/>
            </a:stretch>
          </a:blipFill>
        </p:spPr>
      </p:sp>
      <p:sp>
        <p:nvSpPr>
          <p:cNvPr id="7" name="Freeform 7"/>
          <p:cNvSpPr/>
          <p:nvPr/>
        </p:nvSpPr>
        <p:spPr>
          <a:xfrm>
            <a:off x="13645404" y="1825668"/>
            <a:ext cx="6888896" cy="7185289"/>
          </a:xfrm>
          <a:custGeom>
            <a:avLst/>
            <a:gdLst/>
            <a:ahLst/>
            <a:cxnLst/>
            <a:rect l="l" t="t" r="r" b="b"/>
            <a:pathLst>
              <a:path w="6888896" h="7185289">
                <a:moveTo>
                  <a:pt x="0" y="0"/>
                </a:moveTo>
                <a:lnTo>
                  <a:pt x="6888896" y="0"/>
                </a:lnTo>
                <a:lnTo>
                  <a:pt x="6888896" y="7185290"/>
                </a:lnTo>
                <a:lnTo>
                  <a:pt x="0" y="7185290"/>
                </a:lnTo>
                <a:lnTo>
                  <a:pt x="0" y="0"/>
                </a:lnTo>
                <a:close/>
              </a:path>
            </a:pathLst>
          </a:custGeom>
          <a:blipFill>
            <a:blip r:embed="rId10"/>
            <a:stretch>
              <a:fillRect/>
            </a:stretch>
          </a:blipFill>
        </p:spPr>
      </p:sp>
      <p:sp>
        <p:nvSpPr>
          <p:cNvPr id="8" name="TextBox 8"/>
          <p:cNvSpPr txBox="1"/>
          <p:nvPr/>
        </p:nvSpPr>
        <p:spPr>
          <a:xfrm>
            <a:off x="3002175" y="3186174"/>
            <a:ext cx="13169187" cy="2069065"/>
          </a:xfrm>
          <a:prstGeom prst="rect">
            <a:avLst/>
          </a:prstGeom>
        </p:spPr>
        <p:txBody>
          <a:bodyPr lIns="0" tIns="0" rIns="0" bIns="0" rtlCol="0" anchor="t">
            <a:spAutoFit/>
          </a:bodyPr>
          <a:lstStyle/>
          <a:p>
            <a:pPr>
              <a:lnSpc>
                <a:spcPts val="8282"/>
              </a:lnSpc>
            </a:pPr>
            <a:r>
              <a:rPr lang="en-US" sz="5915">
                <a:solidFill>
                  <a:srgbClr val="FFFFFF"/>
                </a:solidFill>
                <a:latin typeface="Neue Machina Ultra-Bold"/>
              </a:rPr>
              <a:t>DARK WEB MONITORING</a:t>
            </a:r>
          </a:p>
          <a:p>
            <a:pPr>
              <a:lnSpc>
                <a:spcPts val="8282"/>
              </a:lnSpc>
            </a:pPr>
            <a:endParaRPr lang="en-US" sz="5915">
              <a:solidFill>
                <a:srgbClr val="FFFFFF"/>
              </a:solidFill>
              <a:latin typeface="Neue Machina Ultra-Bold"/>
            </a:endParaRPr>
          </a:p>
        </p:txBody>
      </p:sp>
      <p:sp>
        <p:nvSpPr>
          <p:cNvPr id="9" name="TextBox 9"/>
          <p:cNvSpPr txBox="1"/>
          <p:nvPr/>
        </p:nvSpPr>
        <p:spPr>
          <a:xfrm>
            <a:off x="2219491" y="4905340"/>
            <a:ext cx="14514103" cy="4908188"/>
          </a:xfrm>
          <a:prstGeom prst="rect">
            <a:avLst/>
          </a:prstGeom>
        </p:spPr>
        <p:txBody>
          <a:bodyPr lIns="0" tIns="0" rIns="0" bIns="0" rtlCol="0" anchor="t">
            <a:spAutoFit/>
          </a:bodyPr>
          <a:lstStyle/>
          <a:p>
            <a:pPr>
              <a:lnSpc>
                <a:spcPts val="5619"/>
              </a:lnSpc>
            </a:pPr>
            <a:r>
              <a:rPr lang="en-US" sz="4014">
                <a:solidFill>
                  <a:srgbClr val="FFFFFF"/>
                </a:solidFill>
                <a:latin typeface="Montserrat Bold"/>
              </a:rPr>
              <a:t>Team :- S.A.L.T ChangeMakers</a:t>
            </a:r>
          </a:p>
          <a:p>
            <a:pPr>
              <a:lnSpc>
                <a:spcPts val="5619"/>
              </a:lnSpc>
            </a:pPr>
            <a:r>
              <a:rPr lang="en-US" sz="4014">
                <a:solidFill>
                  <a:srgbClr val="FFFFFF"/>
                </a:solidFill>
                <a:latin typeface="Montserrat Bold"/>
              </a:rPr>
              <a:t>Team Members :- Sandeep Yogi(Leader)</a:t>
            </a:r>
          </a:p>
          <a:p>
            <a:pPr>
              <a:lnSpc>
                <a:spcPts val="5619"/>
              </a:lnSpc>
            </a:pPr>
            <a:r>
              <a:rPr lang="en-US" sz="4014">
                <a:solidFill>
                  <a:srgbClr val="FFFFFF"/>
                </a:solidFill>
                <a:latin typeface="Montserrat Bold"/>
              </a:rPr>
              <a:t>                                 Lokesh kumar</a:t>
            </a:r>
          </a:p>
          <a:p>
            <a:pPr>
              <a:lnSpc>
                <a:spcPts val="5619"/>
              </a:lnSpc>
            </a:pPr>
            <a:r>
              <a:rPr lang="en-US" sz="4014">
                <a:solidFill>
                  <a:srgbClr val="FFFFFF"/>
                </a:solidFill>
                <a:latin typeface="Montserrat Bold"/>
              </a:rPr>
              <a:t>                                 Tanvi jain</a:t>
            </a:r>
          </a:p>
          <a:p>
            <a:pPr>
              <a:lnSpc>
                <a:spcPts val="5619"/>
              </a:lnSpc>
            </a:pPr>
            <a:r>
              <a:rPr lang="en-US" sz="4014">
                <a:solidFill>
                  <a:srgbClr val="FFFFFF"/>
                </a:solidFill>
                <a:latin typeface="Montserrat Bold"/>
              </a:rPr>
              <a:t>                                  </a:t>
            </a:r>
          </a:p>
          <a:p>
            <a:pPr>
              <a:lnSpc>
                <a:spcPts val="5619"/>
              </a:lnSpc>
            </a:pPr>
            <a:r>
              <a:rPr lang="en-US" sz="4014">
                <a:solidFill>
                  <a:srgbClr val="FFFFFF"/>
                </a:solidFill>
                <a:latin typeface="Montserrat Bold"/>
              </a:rPr>
              <a:t>                       </a:t>
            </a:r>
          </a:p>
          <a:p>
            <a:pPr>
              <a:lnSpc>
                <a:spcPts val="5619"/>
              </a:lnSpc>
            </a:pPr>
            <a:endParaRPr lang="en-US" sz="4014">
              <a:solidFill>
                <a:srgbClr val="FFFFFF"/>
              </a:solidFill>
              <a:latin typeface="Montserrat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Freeform 8"/>
          <p:cNvSpPr/>
          <p:nvPr/>
        </p:nvSpPr>
        <p:spPr>
          <a:xfrm>
            <a:off x="1028700" y="2082513"/>
            <a:ext cx="14310720" cy="6809477"/>
          </a:xfrm>
          <a:custGeom>
            <a:avLst/>
            <a:gdLst/>
            <a:ahLst/>
            <a:cxnLst/>
            <a:rect l="l" t="t" r="r" b="b"/>
            <a:pathLst>
              <a:path w="14310720" h="6809477">
                <a:moveTo>
                  <a:pt x="0" y="0"/>
                </a:moveTo>
                <a:lnTo>
                  <a:pt x="14310720" y="0"/>
                </a:lnTo>
                <a:lnTo>
                  <a:pt x="14310720" y="6809477"/>
                </a:lnTo>
                <a:lnTo>
                  <a:pt x="0" y="6809477"/>
                </a:lnTo>
                <a:lnTo>
                  <a:pt x="0" y="0"/>
                </a:lnTo>
                <a:close/>
              </a:path>
            </a:pathLst>
          </a:custGeom>
          <a:blipFill>
            <a:blip r:embed="rId8"/>
            <a:stretch>
              <a:fillRect t="-207" r="-622" b="-207"/>
            </a:stretch>
          </a:blipFill>
        </p:spPr>
      </p:sp>
      <p:sp>
        <p:nvSpPr>
          <p:cNvPr id="9" name="TextBox 9"/>
          <p:cNvSpPr txBox="1"/>
          <p:nvPr/>
        </p:nvSpPr>
        <p:spPr>
          <a:xfrm>
            <a:off x="390095" y="155670"/>
            <a:ext cx="13783371" cy="1679385"/>
          </a:xfrm>
          <a:prstGeom prst="rect">
            <a:avLst/>
          </a:prstGeom>
        </p:spPr>
        <p:txBody>
          <a:bodyPr lIns="0" tIns="0" rIns="0" bIns="0" rtlCol="0" anchor="t">
            <a:spAutoFit/>
          </a:bodyPr>
          <a:lstStyle/>
          <a:p>
            <a:pPr>
              <a:lnSpc>
                <a:spcPts val="4489"/>
              </a:lnSpc>
            </a:pPr>
            <a:r>
              <a:rPr lang="en-US" sz="3207">
                <a:solidFill>
                  <a:srgbClr val="FFFFFF"/>
                </a:solidFill>
                <a:latin typeface="Neue Machina Ultra-Bold"/>
              </a:rPr>
              <a:t>Data extraction:- </a:t>
            </a:r>
            <a:r>
              <a:rPr lang="en-US" sz="3207">
                <a:solidFill>
                  <a:srgbClr val="FFFFFF"/>
                </a:solidFill>
                <a:latin typeface="Neue Machina"/>
              </a:rPr>
              <a:t>After choosing data extraction you will need to provide url of the website in the input and also provide keyword you want to extract in the input .</a:t>
            </a:r>
          </a:p>
        </p:txBody>
      </p:sp>
      <p:sp>
        <p:nvSpPr>
          <p:cNvPr id="10" name="TextBox 10"/>
          <p:cNvSpPr txBox="1"/>
          <p:nvPr/>
        </p:nvSpPr>
        <p:spPr>
          <a:xfrm>
            <a:off x="4955591" y="9082298"/>
            <a:ext cx="11887695" cy="1134874"/>
          </a:xfrm>
          <a:prstGeom prst="rect">
            <a:avLst/>
          </a:prstGeom>
        </p:spPr>
        <p:txBody>
          <a:bodyPr lIns="0" tIns="0" rIns="0" bIns="0" rtlCol="0" anchor="t">
            <a:spAutoFit/>
          </a:bodyPr>
          <a:lstStyle/>
          <a:p>
            <a:pPr>
              <a:lnSpc>
                <a:spcPts val="4647"/>
              </a:lnSpc>
            </a:pPr>
            <a:r>
              <a:rPr lang="en-US" sz="3319">
                <a:solidFill>
                  <a:srgbClr val="FFFFFF"/>
                </a:solidFill>
                <a:latin typeface="Montserrat"/>
              </a:rPr>
              <a:t>I</a:t>
            </a:r>
            <a:r>
              <a:rPr lang="en-US" sz="3319">
                <a:solidFill>
                  <a:srgbClr val="FFFFFF"/>
                </a:solidFill>
                <a:latin typeface="Montserrat Bold"/>
              </a:rPr>
              <a:t>mg 1 :- </a:t>
            </a:r>
            <a:r>
              <a:rPr lang="en-US" sz="3319">
                <a:solidFill>
                  <a:srgbClr val="FFFFFF"/>
                </a:solidFill>
                <a:latin typeface="Montserrat"/>
              </a:rPr>
              <a:t>Data Extraction</a:t>
            </a:r>
          </a:p>
          <a:p>
            <a:pPr>
              <a:lnSpc>
                <a:spcPts val="4647"/>
              </a:lnSpc>
            </a:pPr>
            <a:endParaRPr lang="en-US" sz="3319">
              <a:solidFill>
                <a:srgbClr val="FFFFFF"/>
              </a:solidFill>
              <a:latin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Freeform 8"/>
          <p:cNvSpPr/>
          <p:nvPr/>
        </p:nvSpPr>
        <p:spPr>
          <a:xfrm>
            <a:off x="217581" y="2123761"/>
            <a:ext cx="15266464" cy="5809808"/>
          </a:xfrm>
          <a:custGeom>
            <a:avLst/>
            <a:gdLst/>
            <a:ahLst/>
            <a:cxnLst/>
            <a:rect l="l" t="t" r="r" b="b"/>
            <a:pathLst>
              <a:path w="15266464" h="5809808">
                <a:moveTo>
                  <a:pt x="0" y="0"/>
                </a:moveTo>
                <a:lnTo>
                  <a:pt x="15266464" y="0"/>
                </a:lnTo>
                <a:lnTo>
                  <a:pt x="15266464" y="5809807"/>
                </a:lnTo>
                <a:lnTo>
                  <a:pt x="0" y="5809807"/>
                </a:lnTo>
                <a:lnTo>
                  <a:pt x="0" y="0"/>
                </a:lnTo>
                <a:close/>
              </a:path>
            </a:pathLst>
          </a:custGeom>
          <a:blipFill>
            <a:blip r:embed="rId8"/>
            <a:stretch>
              <a:fillRect/>
            </a:stretch>
          </a:blipFill>
        </p:spPr>
      </p:sp>
      <p:sp>
        <p:nvSpPr>
          <p:cNvPr id="9" name="TextBox 9"/>
          <p:cNvSpPr txBox="1"/>
          <p:nvPr/>
        </p:nvSpPr>
        <p:spPr>
          <a:xfrm>
            <a:off x="1163391" y="262959"/>
            <a:ext cx="12599043" cy="1480708"/>
          </a:xfrm>
          <a:prstGeom prst="rect">
            <a:avLst/>
          </a:prstGeom>
        </p:spPr>
        <p:txBody>
          <a:bodyPr lIns="0" tIns="0" rIns="0" bIns="0" rtlCol="0" anchor="t">
            <a:spAutoFit/>
          </a:bodyPr>
          <a:lstStyle/>
          <a:p>
            <a:pPr>
              <a:lnSpc>
                <a:spcPts val="3961"/>
              </a:lnSpc>
            </a:pPr>
            <a:r>
              <a:rPr lang="en-US" sz="2829">
                <a:solidFill>
                  <a:srgbClr val="FFFFFF"/>
                </a:solidFill>
                <a:latin typeface="Neue Machina"/>
              </a:rPr>
              <a:t>after providing input of url print script provide data of website like text ,html code ,etc</a:t>
            </a:r>
          </a:p>
          <a:p>
            <a:pPr>
              <a:lnSpc>
                <a:spcPts val="3961"/>
              </a:lnSpc>
            </a:pPr>
            <a:endParaRPr lang="en-US" sz="2829">
              <a:solidFill>
                <a:srgbClr val="FFFFFF"/>
              </a:solidFill>
              <a:latin typeface="Neue Machina"/>
            </a:endParaRPr>
          </a:p>
        </p:txBody>
      </p:sp>
      <p:sp>
        <p:nvSpPr>
          <p:cNvPr id="10" name="TextBox 10"/>
          <p:cNvSpPr txBox="1"/>
          <p:nvPr/>
        </p:nvSpPr>
        <p:spPr>
          <a:xfrm>
            <a:off x="5371605" y="8257418"/>
            <a:ext cx="11887695" cy="1134874"/>
          </a:xfrm>
          <a:prstGeom prst="rect">
            <a:avLst/>
          </a:prstGeom>
        </p:spPr>
        <p:txBody>
          <a:bodyPr lIns="0" tIns="0" rIns="0" bIns="0" rtlCol="0" anchor="t">
            <a:spAutoFit/>
          </a:bodyPr>
          <a:lstStyle/>
          <a:p>
            <a:pPr>
              <a:lnSpc>
                <a:spcPts val="4647"/>
              </a:lnSpc>
            </a:pPr>
            <a:r>
              <a:rPr lang="en-US" sz="3319">
                <a:solidFill>
                  <a:srgbClr val="FFFFFF"/>
                </a:solidFill>
                <a:latin typeface="Montserrat Bold"/>
              </a:rPr>
              <a:t>Img 2 :-</a:t>
            </a:r>
            <a:r>
              <a:rPr lang="en-US" sz="3319">
                <a:solidFill>
                  <a:srgbClr val="FFFFFF"/>
                </a:solidFill>
                <a:latin typeface="Montserrat"/>
              </a:rPr>
              <a:t> Data Extraction</a:t>
            </a:r>
          </a:p>
          <a:p>
            <a:pPr>
              <a:lnSpc>
                <a:spcPts val="4647"/>
              </a:lnSpc>
            </a:pPr>
            <a:endParaRPr lang="en-US" sz="3319">
              <a:solidFill>
                <a:srgbClr val="FFFFFF"/>
              </a:solidFill>
              <a:latin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087552" y="8686245"/>
            <a:ext cx="2778658" cy="2285446"/>
          </a:xfrm>
          <a:custGeom>
            <a:avLst/>
            <a:gdLst/>
            <a:ahLst/>
            <a:cxnLst/>
            <a:rect l="l" t="t" r="r" b="b"/>
            <a:pathLst>
              <a:path w="2778658" h="2285446">
                <a:moveTo>
                  <a:pt x="0" y="0"/>
                </a:moveTo>
                <a:lnTo>
                  <a:pt x="2778658" y="0"/>
                </a:lnTo>
                <a:lnTo>
                  <a:pt x="2778658" y="2285446"/>
                </a:lnTo>
                <a:lnTo>
                  <a:pt x="0" y="2285446"/>
                </a:lnTo>
                <a:lnTo>
                  <a:pt x="0" y="0"/>
                </a:lnTo>
                <a:close/>
              </a:path>
            </a:pathLst>
          </a:custGeom>
          <a:blipFill>
            <a:blip r:embed="rId6"/>
            <a:stretch>
              <a:fillRect/>
            </a:stretch>
          </a:blipFill>
        </p:spPr>
      </p:sp>
      <p:sp>
        <p:nvSpPr>
          <p:cNvPr id="7" name="Freeform 7"/>
          <p:cNvSpPr/>
          <p:nvPr/>
        </p:nvSpPr>
        <p:spPr>
          <a:xfrm flipH="1">
            <a:off x="15159261" y="-2490358"/>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Freeform 8"/>
          <p:cNvSpPr/>
          <p:nvPr/>
        </p:nvSpPr>
        <p:spPr>
          <a:xfrm>
            <a:off x="498481" y="327944"/>
            <a:ext cx="14660779" cy="5251956"/>
          </a:xfrm>
          <a:custGeom>
            <a:avLst/>
            <a:gdLst/>
            <a:ahLst/>
            <a:cxnLst/>
            <a:rect l="l" t="t" r="r" b="b"/>
            <a:pathLst>
              <a:path w="14660779" h="5251956">
                <a:moveTo>
                  <a:pt x="0" y="0"/>
                </a:moveTo>
                <a:lnTo>
                  <a:pt x="14660780" y="0"/>
                </a:lnTo>
                <a:lnTo>
                  <a:pt x="14660780" y="5251956"/>
                </a:lnTo>
                <a:lnTo>
                  <a:pt x="0" y="5251956"/>
                </a:lnTo>
                <a:lnTo>
                  <a:pt x="0" y="0"/>
                </a:lnTo>
                <a:close/>
              </a:path>
            </a:pathLst>
          </a:custGeom>
          <a:blipFill>
            <a:blip r:embed="rId8"/>
            <a:stretch>
              <a:fillRect/>
            </a:stretch>
          </a:blipFill>
        </p:spPr>
      </p:sp>
      <p:sp>
        <p:nvSpPr>
          <p:cNvPr id="9" name="Freeform 9"/>
          <p:cNvSpPr/>
          <p:nvPr/>
        </p:nvSpPr>
        <p:spPr>
          <a:xfrm>
            <a:off x="498481" y="6864167"/>
            <a:ext cx="17498989" cy="1822078"/>
          </a:xfrm>
          <a:custGeom>
            <a:avLst/>
            <a:gdLst/>
            <a:ahLst/>
            <a:cxnLst/>
            <a:rect l="l" t="t" r="r" b="b"/>
            <a:pathLst>
              <a:path w="17498989" h="1822078">
                <a:moveTo>
                  <a:pt x="0" y="0"/>
                </a:moveTo>
                <a:lnTo>
                  <a:pt x="17498989" y="0"/>
                </a:lnTo>
                <a:lnTo>
                  <a:pt x="17498989" y="1822078"/>
                </a:lnTo>
                <a:lnTo>
                  <a:pt x="0" y="1822078"/>
                </a:lnTo>
                <a:lnTo>
                  <a:pt x="0" y="0"/>
                </a:lnTo>
                <a:close/>
              </a:path>
            </a:pathLst>
          </a:custGeom>
          <a:blipFill>
            <a:blip r:embed="rId9"/>
            <a:stretch>
              <a:fillRect/>
            </a:stretch>
          </a:blipFill>
        </p:spPr>
      </p:sp>
      <p:sp>
        <p:nvSpPr>
          <p:cNvPr id="10" name="TextBox 10"/>
          <p:cNvSpPr txBox="1"/>
          <p:nvPr/>
        </p:nvSpPr>
        <p:spPr>
          <a:xfrm>
            <a:off x="2844191" y="9082298"/>
            <a:ext cx="11887695" cy="1134874"/>
          </a:xfrm>
          <a:prstGeom prst="rect">
            <a:avLst/>
          </a:prstGeom>
        </p:spPr>
        <p:txBody>
          <a:bodyPr lIns="0" tIns="0" rIns="0" bIns="0" rtlCol="0" anchor="t">
            <a:spAutoFit/>
          </a:bodyPr>
          <a:lstStyle/>
          <a:p>
            <a:pPr>
              <a:lnSpc>
                <a:spcPts val="4647"/>
              </a:lnSpc>
            </a:pPr>
            <a:r>
              <a:rPr lang="en-US" sz="3319">
                <a:solidFill>
                  <a:srgbClr val="FFFFFF"/>
                </a:solidFill>
                <a:latin typeface="Montserrat Bold"/>
              </a:rPr>
              <a:t>Img 4:-</a:t>
            </a:r>
            <a:r>
              <a:rPr lang="en-US" sz="3319">
                <a:solidFill>
                  <a:srgbClr val="FFFFFF"/>
                </a:solidFill>
                <a:latin typeface="Montserrat"/>
              </a:rPr>
              <a:t> Data Extraction</a:t>
            </a:r>
          </a:p>
          <a:p>
            <a:pPr>
              <a:lnSpc>
                <a:spcPts val="4647"/>
              </a:lnSpc>
            </a:pPr>
            <a:endParaRPr lang="en-US" sz="3319">
              <a:solidFill>
                <a:srgbClr val="FFFFFF"/>
              </a:solidFill>
              <a:latin typeface="Montserrat"/>
            </a:endParaRPr>
          </a:p>
        </p:txBody>
      </p:sp>
      <p:sp>
        <p:nvSpPr>
          <p:cNvPr id="11" name="TextBox 11"/>
          <p:cNvSpPr txBox="1"/>
          <p:nvPr/>
        </p:nvSpPr>
        <p:spPr>
          <a:xfrm>
            <a:off x="2844191" y="5729293"/>
            <a:ext cx="11887695" cy="1134874"/>
          </a:xfrm>
          <a:prstGeom prst="rect">
            <a:avLst/>
          </a:prstGeom>
        </p:spPr>
        <p:txBody>
          <a:bodyPr lIns="0" tIns="0" rIns="0" bIns="0" rtlCol="0" anchor="t">
            <a:spAutoFit/>
          </a:bodyPr>
          <a:lstStyle/>
          <a:p>
            <a:pPr>
              <a:lnSpc>
                <a:spcPts val="4647"/>
              </a:lnSpc>
            </a:pPr>
            <a:r>
              <a:rPr lang="en-US" sz="3319">
                <a:solidFill>
                  <a:srgbClr val="FFFFFF"/>
                </a:solidFill>
                <a:latin typeface="Montserrat Bold"/>
              </a:rPr>
              <a:t>Img 3 :-</a:t>
            </a:r>
            <a:r>
              <a:rPr lang="en-US" sz="3319">
                <a:solidFill>
                  <a:srgbClr val="FFFFFF"/>
                </a:solidFill>
                <a:latin typeface="Montserrat"/>
              </a:rPr>
              <a:t> Data Extraction</a:t>
            </a:r>
          </a:p>
          <a:p>
            <a:pPr>
              <a:lnSpc>
                <a:spcPts val="4647"/>
              </a:lnSpc>
            </a:pPr>
            <a:endParaRPr lang="en-US" sz="3319">
              <a:solidFill>
                <a:srgbClr val="FFFFFF"/>
              </a:solidFill>
              <a:latin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Freeform 8"/>
          <p:cNvSpPr/>
          <p:nvPr/>
        </p:nvSpPr>
        <p:spPr>
          <a:xfrm>
            <a:off x="211940" y="3804071"/>
            <a:ext cx="17338582" cy="3171479"/>
          </a:xfrm>
          <a:custGeom>
            <a:avLst/>
            <a:gdLst/>
            <a:ahLst/>
            <a:cxnLst/>
            <a:rect l="l" t="t" r="r" b="b"/>
            <a:pathLst>
              <a:path w="17338582" h="3171479">
                <a:moveTo>
                  <a:pt x="0" y="0"/>
                </a:moveTo>
                <a:lnTo>
                  <a:pt x="17338582" y="0"/>
                </a:lnTo>
                <a:lnTo>
                  <a:pt x="17338582" y="3171479"/>
                </a:lnTo>
                <a:lnTo>
                  <a:pt x="0" y="3171479"/>
                </a:lnTo>
                <a:lnTo>
                  <a:pt x="0" y="0"/>
                </a:lnTo>
                <a:close/>
              </a:path>
            </a:pathLst>
          </a:custGeom>
          <a:blipFill>
            <a:blip r:embed="rId8"/>
            <a:stretch>
              <a:fillRect/>
            </a:stretch>
          </a:blipFill>
        </p:spPr>
      </p:sp>
      <p:sp>
        <p:nvSpPr>
          <p:cNvPr id="9" name="TextBox 9"/>
          <p:cNvSpPr txBox="1"/>
          <p:nvPr/>
        </p:nvSpPr>
        <p:spPr>
          <a:xfrm>
            <a:off x="211940" y="213884"/>
            <a:ext cx="13808117" cy="2748967"/>
          </a:xfrm>
          <a:prstGeom prst="rect">
            <a:avLst/>
          </a:prstGeom>
        </p:spPr>
        <p:txBody>
          <a:bodyPr lIns="0" tIns="0" rIns="0" bIns="0" rtlCol="0" anchor="t">
            <a:spAutoFit/>
          </a:bodyPr>
          <a:lstStyle/>
          <a:p>
            <a:pPr>
              <a:lnSpc>
                <a:spcPts val="4407"/>
              </a:lnSpc>
            </a:pPr>
            <a:r>
              <a:rPr lang="en-US" sz="3147">
                <a:solidFill>
                  <a:srgbClr val="FFFFFF"/>
                </a:solidFill>
                <a:latin typeface="Neue Machina Ultra-Bold"/>
              </a:rPr>
              <a:t>Media:- </a:t>
            </a:r>
            <a:r>
              <a:rPr lang="en-US" sz="3147">
                <a:solidFill>
                  <a:srgbClr val="FFFFFF"/>
                </a:solidFill>
                <a:latin typeface="Neue Machina"/>
              </a:rPr>
              <a:t>In it , it provide and dawonload image ,video present in the url. Image, video ,etc work as a proof and provide more information about url.python code save downloaded image in another directory and file after making directory and file.</a:t>
            </a:r>
          </a:p>
          <a:p>
            <a:pPr>
              <a:lnSpc>
                <a:spcPts val="4407"/>
              </a:lnSpc>
            </a:pPr>
            <a:endParaRPr lang="en-US" sz="3147">
              <a:solidFill>
                <a:srgbClr val="FFFFFF"/>
              </a:solidFill>
              <a:latin typeface="Neue Machina"/>
            </a:endParaRPr>
          </a:p>
        </p:txBody>
      </p:sp>
      <p:sp>
        <p:nvSpPr>
          <p:cNvPr id="10" name="TextBox 10"/>
          <p:cNvSpPr txBox="1"/>
          <p:nvPr/>
        </p:nvSpPr>
        <p:spPr>
          <a:xfrm>
            <a:off x="3519595" y="7416949"/>
            <a:ext cx="10723272" cy="1553421"/>
          </a:xfrm>
          <a:prstGeom prst="rect">
            <a:avLst/>
          </a:prstGeom>
        </p:spPr>
        <p:txBody>
          <a:bodyPr lIns="0" tIns="0" rIns="0" bIns="0" rtlCol="0" anchor="t">
            <a:spAutoFit/>
          </a:bodyPr>
          <a:lstStyle/>
          <a:p>
            <a:pPr>
              <a:lnSpc>
                <a:spcPts val="4192"/>
              </a:lnSpc>
            </a:pPr>
            <a:r>
              <a:rPr lang="en-US" sz="2994">
                <a:solidFill>
                  <a:srgbClr val="FFFFFF"/>
                </a:solidFill>
                <a:latin typeface="Montserrat Bold"/>
              </a:rPr>
              <a:t>Img:</a:t>
            </a:r>
            <a:r>
              <a:rPr lang="en-US" sz="2994">
                <a:solidFill>
                  <a:srgbClr val="FFFFFF"/>
                </a:solidFill>
                <a:latin typeface="Montserrat"/>
              </a:rPr>
              <a:t> screenshot of media and show downloaded image that available on website.</a:t>
            </a:r>
          </a:p>
          <a:p>
            <a:pPr>
              <a:lnSpc>
                <a:spcPts val="4192"/>
              </a:lnSpc>
            </a:pPr>
            <a:endParaRPr lang="en-US" sz="2994">
              <a:solidFill>
                <a:srgbClr val="FFFFFF"/>
              </a:solidFill>
              <a:latin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TextBox 8"/>
          <p:cNvSpPr txBox="1"/>
          <p:nvPr/>
        </p:nvSpPr>
        <p:spPr>
          <a:xfrm>
            <a:off x="1028700" y="616599"/>
            <a:ext cx="14582336" cy="2174752"/>
          </a:xfrm>
          <a:prstGeom prst="rect">
            <a:avLst/>
          </a:prstGeom>
        </p:spPr>
        <p:txBody>
          <a:bodyPr lIns="0" tIns="0" rIns="0" bIns="0" rtlCol="0" anchor="t">
            <a:spAutoFit/>
          </a:bodyPr>
          <a:lstStyle/>
          <a:p>
            <a:pPr>
              <a:lnSpc>
                <a:spcPts val="5769"/>
              </a:lnSpc>
            </a:pPr>
            <a:r>
              <a:rPr lang="en-US" sz="4120">
                <a:solidFill>
                  <a:srgbClr val="FFFFFF"/>
                </a:solidFill>
                <a:latin typeface="Neue Machina Ultra-Bold"/>
              </a:rPr>
              <a:t>Security:-</a:t>
            </a:r>
          </a:p>
          <a:p>
            <a:pPr>
              <a:lnSpc>
                <a:spcPts val="5769"/>
              </a:lnSpc>
            </a:pPr>
            <a:endParaRPr lang="en-US" sz="4120">
              <a:solidFill>
                <a:srgbClr val="FFFFFF"/>
              </a:solidFill>
              <a:latin typeface="Neue Machina Ultra-Bold"/>
            </a:endParaRPr>
          </a:p>
          <a:p>
            <a:pPr>
              <a:lnSpc>
                <a:spcPts val="5769"/>
              </a:lnSpc>
            </a:pPr>
            <a:endParaRPr lang="en-US" sz="4120">
              <a:solidFill>
                <a:srgbClr val="FFFFFF"/>
              </a:solidFill>
              <a:latin typeface="Neue Machina Ultra-Bold"/>
            </a:endParaRPr>
          </a:p>
        </p:txBody>
      </p:sp>
      <p:sp>
        <p:nvSpPr>
          <p:cNvPr id="9" name="TextBox 9"/>
          <p:cNvSpPr txBox="1"/>
          <p:nvPr/>
        </p:nvSpPr>
        <p:spPr>
          <a:xfrm>
            <a:off x="1028700" y="1689688"/>
            <a:ext cx="12991357" cy="8261270"/>
          </a:xfrm>
          <a:prstGeom prst="rect">
            <a:avLst/>
          </a:prstGeom>
        </p:spPr>
        <p:txBody>
          <a:bodyPr lIns="0" tIns="0" rIns="0" bIns="0" rtlCol="0" anchor="t">
            <a:spAutoFit/>
          </a:bodyPr>
          <a:lstStyle/>
          <a:p>
            <a:pPr>
              <a:lnSpc>
                <a:spcPts val="5079"/>
              </a:lnSpc>
            </a:pPr>
            <a:r>
              <a:rPr lang="en-US" sz="3628">
                <a:solidFill>
                  <a:srgbClr val="FFFFFF"/>
                </a:solidFill>
                <a:latin typeface="Montserrat"/>
              </a:rPr>
              <a:t>By using the three level security method we can enhance the security.</a:t>
            </a:r>
          </a:p>
          <a:p>
            <a:pPr>
              <a:lnSpc>
                <a:spcPts val="5079"/>
              </a:lnSpc>
            </a:pPr>
            <a:endParaRPr lang="en-US" sz="3628">
              <a:solidFill>
                <a:srgbClr val="FFFFFF"/>
              </a:solidFill>
              <a:latin typeface="Montserrat"/>
            </a:endParaRPr>
          </a:p>
          <a:p>
            <a:pPr>
              <a:lnSpc>
                <a:spcPts val="5079"/>
              </a:lnSpc>
            </a:pPr>
            <a:r>
              <a:rPr lang="en-US" sz="3628">
                <a:solidFill>
                  <a:srgbClr val="FFFFFF"/>
                </a:solidFill>
                <a:latin typeface="Montserrat Bold"/>
              </a:rPr>
              <a:t>Level 1:</a:t>
            </a:r>
            <a:r>
              <a:rPr lang="en-US" sz="3628">
                <a:solidFill>
                  <a:srgbClr val="FFFFFF"/>
                </a:solidFill>
                <a:latin typeface="Montserrat"/>
              </a:rPr>
              <a:t> If any hacker attack on system, then demon frame work denied the permission to accessing the vicitm’s system .First layer of firewall security provide the service to protect system from general hackers.</a:t>
            </a:r>
          </a:p>
          <a:p>
            <a:pPr>
              <a:lnSpc>
                <a:spcPts val="5079"/>
              </a:lnSpc>
            </a:pPr>
            <a:endParaRPr lang="en-US" sz="3628">
              <a:solidFill>
                <a:srgbClr val="FFFFFF"/>
              </a:solidFill>
              <a:latin typeface="Montserrat"/>
            </a:endParaRPr>
          </a:p>
          <a:p>
            <a:pPr>
              <a:lnSpc>
                <a:spcPts val="5079"/>
              </a:lnSpc>
            </a:pPr>
            <a:r>
              <a:rPr lang="en-US" sz="3628">
                <a:solidFill>
                  <a:srgbClr val="FFFFFF"/>
                </a:solidFill>
                <a:latin typeface="Montserrat Bold"/>
              </a:rPr>
              <a:t>Problem: </a:t>
            </a:r>
            <a:r>
              <a:rPr lang="en-US" sz="3628">
                <a:solidFill>
                  <a:srgbClr val="FFFFFF"/>
                </a:solidFill>
                <a:latin typeface="Montserrat"/>
              </a:rPr>
              <a:t>But if profession hacker bypass this level 1 and enter in the level 2 and trying to established the network connection with the victim system by using the ping packet transmission for hacking purpose.</a:t>
            </a:r>
          </a:p>
          <a:p>
            <a:pPr>
              <a:lnSpc>
                <a:spcPts val="5079"/>
              </a:lnSpc>
            </a:pPr>
            <a:endParaRPr lang="en-US" sz="3628">
              <a:solidFill>
                <a:srgbClr val="FFFFFF"/>
              </a:solidFill>
              <a:latin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TextBox 8"/>
          <p:cNvSpPr txBox="1"/>
          <p:nvPr/>
        </p:nvSpPr>
        <p:spPr>
          <a:xfrm>
            <a:off x="774564" y="6763778"/>
            <a:ext cx="14273237" cy="1981740"/>
          </a:xfrm>
          <a:prstGeom prst="rect">
            <a:avLst/>
          </a:prstGeom>
        </p:spPr>
        <p:txBody>
          <a:bodyPr lIns="0" tIns="0" rIns="0" bIns="0" rtlCol="0" anchor="t">
            <a:spAutoFit/>
          </a:bodyPr>
          <a:lstStyle/>
          <a:p>
            <a:pPr>
              <a:lnSpc>
                <a:spcPts val="5236"/>
              </a:lnSpc>
            </a:pPr>
            <a:r>
              <a:rPr lang="en-US" sz="3740">
                <a:solidFill>
                  <a:srgbClr val="FFFFFF"/>
                </a:solidFill>
                <a:latin typeface="Neue Machina Ultra-Bold"/>
              </a:rPr>
              <a:t>Firewall blocked a proper port, prefixes, packet threshold attacks and block ping attacks.</a:t>
            </a:r>
          </a:p>
          <a:p>
            <a:pPr>
              <a:lnSpc>
                <a:spcPts val="5236"/>
              </a:lnSpc>
            </a:pPr>
            <a:endParaRPr lang="en-US" sz="3740">
              <a:solidFill>
                <a:srgbClr val="FFFFFF"/>
              </a:solidFill>
              <a:latin typeface="Neue Machina Ultra-Bold"/>
            </a:endParaRPr>
          </a:p>
        </p:txBody>
      </p:sp>
      <p:sp>
        <p:nvSpPr>
          <p:cNvPr id="9" name="TextBox 9"/>
          <p:cNvSpPr txBox="1"/>
          <p:nvPr/>
        </p:nvSpPr>
        <p:spPr>
          <a:xfrm>
            <a:off x="774564" y="962025"/>
            <a:ext cx="12617987" cy="5565763"/>
          </a:xfrm>
          <a:prstGeom prst="rect">
            <a:avLst/>
          </a:prstGeom>
        </p:spPr>
        <p:txBody>
          <a:bodyPr lIns="0" tIns="0" rIns="0" bIns="0" rtlCol="0" anchor="t">
            <a:spAutoFit/>
          </a:bodyPr>
          <a:lstStyle/>
          <a:p>
            <a:pPr>
              <a:lnSpc>
                <a:spcPts val="4933"/>
              </a:lnSpc>
            </a:pPr>
            <a:r>
              <a:rPr lang="en-US" sz="3523">
                <a:solidFill>
                  <a:srgbClr val="FFFFFF"/>
                </a:solidFill>
                <a:latin typeface="Montserrat"/>
              </a:rPr>
              <a:t>{</a:t>
            </a:r>
          </a:p>
          <a:p>
            <a:pPr>
              <a:lnSpc>
                <a:spcPts val="4933"/>
              </a:lnSpc>
            </a:pPr>
            <a:r>
              <a:rPr lang="en-US" sz="3523">
                <a:solidFill>
                  <a:srgbClr val="FFFFFF"/>
                </a:solidFill>
                <a:latin typeface="Montserrat"/>
              </a:rPr>
              <a:t>"ListOfBannedIpAddr": ["192.168.43.181", "192.168.43.182"],</a:t>
            </a:r>
          </a:p>
          <a:p>
            <a:pPr>
              <a:lnSpc>
                <a:spcPts val="4933"/>
              </a:lnSpc>
            </a:pPr>
            <a:r>
              <a:rPr lang="en-US" sz="3523">
                <a:solidFill>
                  <a:srgbClr val="FFFFFF"/>
                </a:solidFill>
                <a:latin typeface="Montserrat"/>
              </a:rPr>
              <a:t>"ListOfBannedPorts": [80, 81],</a:t>
            </a:r>
          </a:p>
          <a:p>
            <a:pPr>
              <a:lnSpc>
                <a:spcPts val="4933"/>
              </a:lnSpc>
            </a:pPr>
            <a:r>
              <a:rPr lang="en-US" sz="3523">
                <a:solidFill>
                  <a:srgbClr val="FFFFFF"/>
                </a:solidFill>
                <a:latin typeface="Montserrat"/>
              </a:rPr>
              <a:t>"ListOfBannedPrefixes": ["172."],</a:t>
            </a:r>
          </a:p>
          <a:p>
            <a:pPr>
              <a:lnSpc>
                <a:spcPts val="4933"/>
              </a:lnSpc>
            </a:pPr>
            <a:r>
              <a:rPr lang="en-US" sz="3523">
                <a:solidFill>
                  <a:srgbClr val="FFFFFF"/>
                </a:solidFill>
                <a:latin typeface="Montserrat"/>
              </a:rPr>
              <a:t>"TimeThreshold": 10,</a:t>
            </a:r>
          </a:p>
          <a:p>
            <a:pPr>
              <a:lnSpc>
                <a:spcPts val="4933"/>
              </a:lnSpc>
            </a:pPr>
            <a:r>
              <a:rPr lang="en-US" sz="3523">
                <a:solidFill>
                  <a:srgbClr val="FFFFFF"/>
                </a:solidFill>
                <a:latin typeface="Montserrat"/>
              </a:rPr>
              <a:t>"PacketThreshold": 100,</a:t>
            </a:r>
          </a:p>
          <a:p>
            <a:pPr>
              <a:lnSpc>
                <a:spcPts val="4933"/>
              </a:lnSpc>
            </a:pPr>
            <a:r>
              <a:rPr lang="en-US" sz="3523">
                <a:solidFill>
                  <a:srgbClr val="FFFFFF"/>
                </a:solidFill>
                <a:latin typeface="Montserrat"/>
              </a:rPr>
              <a:t>"BlockPingAttacks”: "True"</a:t>
            </a:r>
          </a:p>
          <a:p>
            <a:pPr>
              <a:lnSpc>
                <a:spcPts val="4933"/>
              </a:lnSpc>
            </a:pPr>
            <a:r>
              <a:rPr lang="en-US" sz="3523">
                <a:solidFill>
                  <a:srgbClr val="FFFFFF"/>
                </a:solidFill>
                <a:latin typeface="Montserrat"/>
              </a:rPr>
              <a:t>}</a:t>
            </a:r>
          </a:p>
          <a:p>
            <a:pPr>
              <a:lnSpc>
                <a:spcPts val="4933"/>
              </a:lnSpc>
            </a:pPr>
            <a:endParaRPr lang="en-US" sz="3523">
              <a:solidFill>
                <a:srgbClr val="FFFFFF"/>
              </a:solidFill>
              <a:latin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Freeform 8"/>
          <p:cNvSpPr/>
          <p:nvPr/>
        </p:nvSpPr>
        <p:spPr>
          <a:xfrm>
            <a:off x="681152" y="1439358"/>
            <a:ext cx="6145043" cy="838508"/>
          </a:xfrm>
          <a:custGeom>
            <a:avLst/>
            <a:gdLst/>
            <a:ahLst/>
            <a:cxnLst/>
            <a:rect l="l" t="t" r="r" b="b"/>
            <a:pathLst>
              <a:path w="6145043" h="838508">
                <a:moveTo>
                  <a:pt x="0" y="0"/>
                </a:moveTo>
                <a:lnTo>
                  <a:pt x="6145043" y="0"/>
                </a:lnTo>
                <a:lnTo>
                  <a:pt x="6145043" y="838508"/>
                </a:lnTo>
                <a:lnTo>
                  <a:pt x="0" y="838508"/>
                </a:lnTo>
                <a:lnTo>
                  <a:pt x="0" y="0"/>
                </a:lnTo>
                <a:close/>
              </a:path>
            </a:pathLst>
          </a:custGeom>
          <a:blipFill>
            <a:blip r:embed="rId8"/>
            <a:stretch>
              <a:fillRect r="-373"/>
            </a:stretch>
          </a:blipFill>
        </p:spPr>
      </p:sp>
      <p:sp>
        <p:nvSpPr>
          <p:cNvPr id="9" name="Freeform 9"/>
          <p:cNvSpPr/>
          <p:nvPr/>
        </p:nvSpPr>
        <p:spPr>
          <a:xfrm>
            <a:off x="681152" y="2277866"/>
            <a:ext cx="13939471" cy="7804513"/>
          </a:xfrm>
          <a:custGeom>
            <a:avLst/>
            <a:gdLst/>
            <a:ahLst/>
            <a:cxnLst/>
            <a:rect l="l" t="t" r="r" b="b"/>
            <a:pathLst>
              <a:path w="13939471" h="7804513">
                <a:moveTo>
                  <a:pt x="0" y="0"/>
                </a:moveTo>
                <a:lnTo>
                  <a:pt x="13939471" y="0"/>
                </a:lnTo>
                <a:lnTo>
                  <a:pt x="13939471" y="7804513"/>
                </a:lnTo>
                <a:lnTo>
                  <a:pt x="0" y="7804513"/>
                </a:lnTo>
                <a:lnTo>
                  <a:pt x="0" y="0"/>
                </a:lnTo>
                <a:close/>
              </a:path>
            </a:pathLst>
          </a:custGeom>
          <a:blipFill>
            <a:blip r:embed="rId9"/>
            <a:stretch>
              <a:fillRect/>
            </a:stretch>
          </a:blipFill>
        </p:spPr>
      </p:sp>
      <p:sp>
        <p:nvSpPr>
          <p:cNvPr id="10" name="TextBox 10"/>
          <p:cNvSpPr txBox="1"/>
          <p:nvPr/>
        </p:nvSpPr>
        <p:spPr>
          <a:xfrm>
            <a:off x="137774" y="382444"/>
            <a:ext cx="9475407" cy="1791835"/>
          </a:xfrm>
          <a:prstGeom prst="rect">
            <a:avLst/>
          </a:prstGeom>
        </p:spPr>
        <p:txBody>
          <a:bodyPr lIns="0" tIns="0" rIns="0" bIns="0" rtlCol="0" anchor="t">
            <a:spAutoFit/>
          </a:bodyPr>
          <a:lstStyle/>
          <a:p>
            <a:pPr>
              <a:lnSpc>
                <a:spcPts val="7168"/>
              </a:lnSpc>
            </a:pPr>
            <a:r>
              <a:rPr lang="en-US" sz="5120">
                <a:solidFill>
                  <a:srgbClr val="FFFFFF"/>
                </a:solidFill>
                <a:latin typeface="Neue Machina Ultra-Bold"/>
              </a:rPr>
              <a:t>Firewall running status </a:t>
            </a:r>
          </a:p>
          <a:p>
            <a:pPr>
              <a:lnSpc>
                <a:spcPts val="7168"/>
              </a:lnSpc>
            </a:pPr>
            <a:endParaRPr lang="en-US" sz="5120">
              <a:solidFill>
                <a:srgbClr val="FFFFFF"/>
              </a:solidFill>
              <a:latin typeface="Neue Machina Ul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Freeform 8"/>
          <p:cNvSpPr/>
          <p:nvPr/>
        </p:nvSpPr>
        <p:spPr>
          <a:xfrm>
            <a:off x="3154042" y="2538767"/>
            <a:ext cx="10291796" cy="6466949"/>
          </a:xfrm>
          <a:custGeom>
            <a:avLst/>
            <a:gdLst/>
            <a:ahLst/>
            <a:cxnLst/>
            <a:rect l="l" t="t" r="r" b="b"/>
            <a:pathLst>
              <a:path w="10291796" h="6466949">
                <a:moveTo>
                  <a:pt x="0" y="0"/>
                </a:moveTo>
                <a:lnTo>
                  <a:pt x="10291796" y="0"/>
                </a:lnTo>
                <a:lnTo>
                  <a:pt x="10291796" y="6466948"/>
                </a:lnTo>
                <a:lnTo>
                  <a:pt x="0" y="6466948"/>
                </a:lnTo>
                <a:lnTo>
                  <a:pt x="0" y="0"/>
                </a:lnTo>
                <a:close/>
              </a:path>
            </a:pathLst>
          </a:custGeom>
          <a:blipFill>
            <a:blip r:embed="rId8"/>
            <a:stretch>
              <a:fillRect/>
            </a:stretch>
          </a:blipFill>
        </p:spPr>
      </p:sp>
      <p:sp>
        <p:nvSpPr>
          <p:cNvPr id="9" name="TextBox 9"/>
          <p:cNvSpPr txBox="1"/>
          <p:nvPr/>
        </p:nvSpPr>
        <p:spPr>
          <a:xfrm>
            <a:off x="338232" y="157341"/>
            <a:ext cx="13905556" cy="2883656"/>
          </a:xfrm>
          <a:prstGeom prst="rect">
            <a:avLst/>
          </a:prstGeom>
        </p:spPr>
        <p:txBody>
          <a:bodyPr lIns="0" tIns="0" rIns="0" bIns="0" rtlCol="0" anchor="t">
            <a:spAutoFit/>
          </a:bodyPr>
          <a:lstStyle/>
          <a:p>
            <a:pPr>
              <a:lnSpc>
                <a:spcPts val="4612"/>
              </a:lnSpc>
            </a:pPr>
            <a:r>
              <a:rPr lang="en-US" sz="3294">
                <a:solidFill>
                  <a:srgbClr val="FFFFFF"/>
                </a:solidFill>
                <a:latin typeface="Neue Machina Ultra-Bold"/>
              </a:rPr>
              <a:t>Level 2: </a:t>
            </a:r>
            <a:r>
              <a:rPr lang="en-US" sz="3294">
                <a:solidFill>
                  <a:srgbClr val="FFFFFF"/>
                </a:solidFill>
                <a:latin typeface="Neue Machina"/>
              </a:rPr>
              <a:t>If attacker break the firewall then second firewall just simply get the IP address of attacker and check the IP address is known or not , If not demon save the demon file in the database.</a:t>
            </a:r>
          </a:p>
          <a:p>
            <a:pPr>
              <a:lnSpc>
                <a:spcPts val="4612"/>
              </a:lnSpc>
            </a:pPr>
            <a:endParaRPr lang="en-US" sz="3294">
              <a:solidFill>
                <a:srgbClr val="FFFFFF"/>
              </a:solidFill>
              <a:latin typeface="Neue Machina"/>
            </a:endParaRPr>
          </a:p>
        </p:txBody>
      </p:sp>
      <p:sp>
        <p:nvSpPr>
          <p:cNvPr id="10" name="TextBox 10"/>
          <p:cNvSpPr txBox="1"/>
          <p:nvPr/>
        </p:nvSpPr>
        <p:spPr>
          <a:xfrm>
            <a:off x="2356092" y="9201150"/>
            <a:ext cx="11887695" cy="553849"/>
          </a:xfrm>
          <a:prstGeom prst="rect">
            <a:avLst/>
          </a:prstGeom>
        </p:spPr>
        <p:txBody>
          <a:bodyPr lIns="0" tIns="0" rIns="0" bIns="0" rtlCol="0" anchor="t">
            <a:spAutoFit/>
          </a:bodyPr>
          <a:lstStyle/>
          <a:p>
            <a:pPr algn="ctr">
              <a:lnSpc>
                <a:spcPts val="4647"/>
              </a:lnSpc>
              <a:spcBef>
                <a:spcPct val="0"/>
              </a:spcBef>
            </a:pPr>
            <a:r>
              <a:rPr lang="en-US" sz="3319">
                <a:solidFill>
                  <a:srgbClr val="FFFFFF"/>
                </a:solidFill>
                <a:latin typeface="Montserrat"/>
              </a:rPr>
              <a:t>Screenshot 1: demon file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Freeform 8"/>
          <p:cNvSpPr/>
          <p:nvPr/>
        </p:nvSpPr>
        <p:spPr>
          <a:xfrm>
            <a:off x="1748360" y="2791351"/>
            <a:ext cx="12954021" cy="6459898"/>
          </a:xfrm>
          <a:custGeom>
            <a:avLst/>
            <a:gdLst/>
            <a:ahLst/>
            <a:cxnLst/>
            <a:rect l="l" t="t" r="r" b="b"/>
            <a:pathLst>
              <a:path w="12954021" h="6459898">
                <a:moveTo>
                  <a:pt x="0" y="0"/>
                </a:moveTo>
                <a:lnTo>
                  <a:pt x="12954021" y="0"/>
                </a:lnTo>
                <a:lnTo>
                  <a:pt x="12954021" y="6459899"/>
                </a:lnTo>
                <a:lnTo>
                  <a:pt x="0" y="6459899"/>
                </a:lnTo>
                <a:lnTo>
                  <a:pt x="0" y="0"/>
                </a:lnTo>
                <a:close/>
              </a:path>
            </a:pathLst>
          </a:custGeom>
          <a:blipFill>
            <a:blip r:embed="rId8"/>
            <a:stretch>
              <a:fillRect/>
            </a:stretch>
          </a:blipFill>
        </p:spPr>
      </p:sp>
      <p:sp>
        <p:nvSpPr>
          <p:cNvPr id="9" name="TextBox 9"/>
          <p:cNvSpPr txBox="1"/>
          <p:nvPr/>
        </p:nvSpPr>
        <p:spPr>
          <a:xfrm>
            <a:off x="476741" y="420544"/>
            <a:ext cx="14225640" cy="2562083"/>
          </a:xfrm>
          <a:prstGeom prst="rect">
            <a:avLst/>
          </a:prstGeom>
        </p:spPr>
        <p:txBody>
          <a:bodyPr lIns="0" tIns="0" rIns="0" bIns="0" rtlCol="0" anchor="t">
            <a:spAutoFit/>
          </a:bodyPr>
          <a:lstStyle/>
          <a:p>
            <a:pPr>
              <a:lnSpc>
                <a:spcPts val="4084"/>
              </a:lnSpc>
            </a:pPr>
            <a:r>
              <a:rPr lang="en-US" sz="2917">
                <a:solidFill>
                  <a:srgbClr val="FFFFFF"/>
                </a:solidFill>
                <a:latin typeface="Neue Machina Ultra-Bold"/>
              </a:rPr>
              <a:t>Level 3: </a:t>
            </a:r>
            <a:r>
              <a:rPr lang="en-US" sz="2917">
                <a:solidFill>
                  <a:srgbClr val="FFFFFF"/>
                </a:solidFill>
                <a:latin typeface="Neue Machina"/>
              </a:rPr>
              <a:t>When attacker start taking data from victim, demon file adjoin with other files and forward to attacker system. Then attacker file will run automatically on the system of attacker and send the link of website to the victim system.</a:t>
            </a:r>
          </a:p>
          <a:p>
            <a:pPr>
              <a:lnSpc>
                <a:spcPts val="4084"/>
              </a:lnSpc>
            </a:pPr>
            <a:endParaRPr lang="en-US" sz="2917">
              <a:solidFill>
                <a:srgbClr val="FFFFFF"/>
              </a:solidFill>
              <a:latin typeface="Neue Machina"/>
            </a:endParaRPr>
          </a:p>
        </p:txBody>
      </p:sp>
      <p:sp>
        <p:nvSpPr>
          <p:cNvPr id="10" name="TextBox 10"/>
          <p:cNvSpPr txBox="1"/>
          <p:nvPr/>
        </p:nvSpPr>
        <p:spPr>
          <a:xfrm>
            <a:off x="5402759" y="9358457"/>
            <a:ext cx="7482483" cy="553849"/>
          </a:xfrm>
          <a:prstGeom prst="rect">
            <a:avLst/>
          </a:prstGeom>
        </p:spPr>
        <p:txBody>
          <a:bodyPr lIns="0" tIns="0" rIns="0" bIns="0" rtlCol="0" anchor="t">
            <a:spAutoFit/>
          </a:bodyPr>
          <a:lstStyle/>
          <a:p>
            <a:pPr algn="ctr">
              <a:lnSpc>
                <a:spcPts val="4647"/>
              </a:lnSpc>
              <a:spcBef>
                <a:spcPct val="0"/>
              </a:spcBef>
            </a:pPr>
            <a:r>
              <a:rPr lang="en-US" sz="3319">
                <a:solidFill>
                  <a:srgbClr val="EAEFF7"/>
                </a:solidFill>
                <a:latin typeface="Montserrat"/>
              </a:rPr>
              <a:t>Screenshot 2: web page screenshot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Freeform 8"/>
          <p:cNvSpPr/>
          <p:nvPr/>
        </p:nvSpPr>
        <p:spPr>
          <a:xfrm>
            <a:off x="1028700" y="2791351"/>
            <a:ext cx="9117963" cy="7240317"/>
          </a:xfrm>
          <a:custGeom>
            <a:avLst/>
            <a:gdLst/>
            <a:ahLst/>
            <a:cxnLst/>
            <a:rect l="l" t="t" r="r" b="b"/>
            <a:pathLst>
              <a:path w="9117963" h="7240317">
                <a:moveTo>
                  <a:pt x="0" y="0"/>
                </a:moveTo>
                <a:lnTo>
                  <a:pt x="9117963" y="0"/>
                </a:lnTo>
                <a:lnTo>
                  <a:pt x="9117963" y="7240317"/>
                </a:lnTo>
                <a:lnTo>
                  <a:pt x="0" y="7240317"/>
                </a:lnTo>
                <a:lnTo>
                  <a:pt x="0" y="0"/>
                </a:lnTo>
                <a:close/>
              </a:path>
            </a:pathLst>
          </a:custGeom>
          <a:blipFill>
            <a:blip r:embed="rId8"/>
            <a:stretch>
              <a:fillRect/>
            </a:stretch>
          </a:blipFill>
        </p:spPr>
      </p:sp>
      <p:sp>
        <p:nvSpPr>
          <p:cNvPr id="9" name="TextBox 9"/>
          <p:cNvSpPr txBox="1"/>
          <p:nvPr/>
        </p:nvSpPr>
        <p:spPr>
          <a:xfrm>
            <a:off x="573032" y="430069"/>
            <a:ext cx="13447024" cy="2255816"/>
          </a:xfrm>
          <a:prstGeom prst="rect">
            <a:avLst/>
          </a:prstGeom>
        </p:spPr>
        <p:txBody>
          <a:bodyPr lIns="0" tIns="0" rIns="0" bIns="0" rtlCol="0" anchor="t">
            <a:spAutoFit/>
          </a:bodyPr>
          <a:lstStyle/>
          <a:p>
            <a:pPr algn="ctr">
              <a:lnSpc>
                <a:spcPts val="4562"/>
              </a:lnSpc>
              <a:spcBef>
                <a:spcPct val="0"/>
              </a:spcBef>
            </a:pPr>
            <a:r>
              <a:rPr lang="en-US" sz="3258">
                <a:solidFill>
                  <a:srgbClr val="FFFFFF"/>
                </a:solidFill>
                <a:latin typeface="Montserrat"/>
              </a:rPr>
              <a:t>This web page contain the files of attacker system where demon file is saved. Demon file also give control to the victim of attacker system. And victim able to upload files, delete files, execute command, read file and write files.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t="-14573" r="-62119"/>
            </a:stretch>
          </a:blipFill>
        </p:spPr>
      </p:sp>
      <p:sp>
        <p:nvSpPr>
          <p:cNvPr id="5" name="Freeform 5"/>
          <p:cNvSpPr/>
          <p:nvPr/>
        </p:nvSpPr>
        <p:spPr>
          <a:xfrm>
            <a:off x="12802533" y="429915"/>
            <a:ext cx="3874294" cy="2862135"/>
          </a:xfrm>
          <a:custGeom>
            <a:avLst/>
            <a:gdLst/>
            <a:ahLst/>
            <a:cxnLst/>
            <a:rect l="l" t="t" r="r" b="b"/>
            <a:pathLst>
              <a:path w="3874294" h="2862135">
                <a:moveTo>
                  <a:pt x="0" y="0"/>
                </a:moveTo>
                <a:lnTo>
                  <a:pt x="3874295" y="0"/>
                </a:lnTo>
                <a:lnTo>
                  <a:pt x="3874295" y="2862135"/>
                </a:lnTo>
                <a:lnTo>
                  <a:pt x="0" y="2862135"/>
                </a:lnTo>
                <a:lnTo>
                  <a:pt x="0" y="0"/>
                </a:lnTo>
                <a:close/>
              </a:path>
            </a:pathLst>
          </a:custGeom>
          <a:blipFill>
            <a:blip r:embed="rId8"/>
            <a:stretch>
              <a:fillRect/>
            </a:stretch>
          </a:blipFill>
        </p:spPr>
      </p:sp>
      <p:sp>
        <p:nvSpPr>
          <p:cNvPr id="6" name="Freeform 6"/>
          <p:cNvSpPr/>
          <p:nvPr/>
        </p:nvSpPr>
        <p:spPr>
          <a:xfrm>
            <a:off x="-2925861" y="7046518"/>
            <a:ext cx="8959061" cy="6831284"/>
          </a:xfrm>
          <a:custGeom>
            <a:avLst/>
            <a:gdLst/>
            <a:ahLst/>
            <a:cxnLst/>
            <a:rect l="l" t="t" r="r" b="b"/>
            <a:pathLst>
              <a:path w="8959061" h="6831284">
                <a:moveTo>
                  <a:pt x="0" y="0"/>
                </a:moveTo>
                <a:lnTo>
                  <a:pt x="8959061" y="0"/>
                </a:lnTo>
                <a:lnTo>
                  <a:pt x="8959061" y="6831283"/>
                </a:lnTo>
                <a:lnTo>
                  <a:pt x="0" y="6831283"/>
                </a:lnTo>
                <a:lnTo>
                  <a:pt x="0" y="0"/>
                </a:lnTo>
                <a:close/>
              </a:path>
            </a:pathLst>
          </a:custGeom>
          <a:blipFill>
            <a:blip r:embed="rId9"/>
            <a:stretch>
              <a:fillRect/>
            </a:stretch>
          </a:blipFill>
        </p:spPr>
      </p:sp>
      <p:sp>
        <p:nvSpPr>
          <p:cNvPr id="7" name="Freeform 7"/>
          <p:cNvSpPr/>
          <p:nvPr/>
        </p:nvSpPr>
        <p:spPr>
          <a:xfrm>
            <a:off x="4360288" y="2952825"/>
            <a:ext cx="9733138" cy="5334677"/>
          </a:xfrm>
          <a:custGeom>
            <a:avLst/>
            <a:gdLst/>
            <a:ahLst/>
            <a:cxnLst/>
            <a:rect l="l" t="t" r="r" b="b"/>
            <a:pathLst>
              <a:path w="9733138" h="5334677">
                <a:moveTo>
                  <a:pt x="0" y="0"/>
                </a:moveTo>
                <a:lnTo>
                  <a:pt x="9733138" y="0"/>
                </a:lnTo>
                <a:lnTo>
                  <a:pt x="9733138" y="5334677"/>
                </a:lnTo>
                <a:lnTo>
                  <a:pt x="0" y="5334677"/>
                </a:lnTo>
                <a:lnTo>
                  <a:pt x="0" y="0"/>
                </a:lnTo>
                <a:close/>
              </a:path>
            </a:pathLst>
          </a:custGeom>
          <a:blipFill>
            <a:blip r:embed="rId10"/>
            <a:stretch>
              <a:fillRect l="-163" r="-163"/>
            </a:stretch>
          </a:blipFill>
        </p:spPr>
      </p:sp>
      <p:sp>
        <p:nvSpPr>
          <p:cNvPr id="8" name="TextBox 8"/>
          <p:cNvSpPr txBox="1"/>
          <p:nvPr/>
        </p:nvSpPr>
        <p:spPr>
          <a:xfrm>
            <a:off x="6881139" y="857250"/>
            <a:ext cx="4167861" cy="1507272"/>
          </a:xfrm>
          <a:prstGeom prst="rect">
            <a:avLst/>
          </a:prstGeom>
        </p:spPr>
        <p:txBody>
          <a:bodyPr wrap="square" lIns="0" tIns="0" rIns="0" bIns="0" rtlCol="0" anchor="t">
            <a:spAutoFit/>
          </a:bodyPr>
          <a:lstStyle/>
          <a:p>
            <a:pPr algn="ctr">
              <a:lnSpc>
                <a:spcPts val="12880"/>
              </a:lnSpc>
            </a:pPr>
            <a:r>
              <a:rPr lang="en-US" sz="9200" dirty="0">
                <a:solidFill>
                  <a:srgbClr val="EAEFF7"/>
                </a:solidFill>
                <a:latin typeface="Playfair Display SC Bold"/>
              </a:rPr>
              <a:t>INDEX</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Freeform 8"/>
          <p:cNvSpPr/>
          <p:nvPr/>
        </p:nvSpPr>
        <p:spPr>
          <a:xfrm>
            <a:off x="820612" y="877933"/>
            <a:ext cx="12137012" cy="8800377"/>
          </a:xfrm>
          <a:custGeom>
            <a:avLst/>
            <a:gdLst/>
            <a:ahLst/>
            <a:cxnLst/>
            <a:rect l="l" t="t" r="r" b="b"/>
            <a:pathLst>
              <a:path w="12137012" h="8800377">
                <a:moveTo>
                  <a:pt x="0" y="0"/>
                </a:moveTo>
                <a:lnTo>
                  <a:pt x="12137012" y="0"/>
                </a:lnTo>
                <a:lnTo>
                  <a:pt x="12137012" y="8800377"/>
                </a:lnTo>
                <a:lnTo>
                  <a:pt x="0" y="8800377"/>
                </a:lnTo>
                <a:lnTo>
                  <a:pt x="0" y="0"/>
                </a:lnTo>
                <a:close/>
              </a:path>
            </a:pathLst>
          </a:custGeom>
          <a:blipFill>
            <a:blip r:embed="rId8"/>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616684" y="591717"/>
            <a:ext cx="8252876" cy="9099912"/>
          </a:xfrm>
          <a:custGeom>
            <a:avLst/>
            <a:gdLst/>
            <a:ahLst/>
            <a:cxnLst/>
            <a:rect l="l" t="t" r="r" b="b"/>
            <a:pathLst>
              <a:path w="8252876" h="9099912">
                <a:moveTo>
                  <a:pt x="0" y="0"/>
                </a:moveTo>
                <a:lnTo>
                  <a:pt x="8252876" y="0"/>
                </a:lnTo>
                <a:lnTo>
                  <a:pt x="8252876" y="9099912"/>
                </a:lnTo>
                <a:lnTo>
                  <a:pt x="0" y="9099912"/>
                </a:lnTo>
                <a:lnTo>
                  <a:pt x="0" y="0"/>
                </a:lnTo>
                <a:close/>
              </a:path>
            </a:pathLst>
          </a:custGeom>
          <a:blipFill>
            <a:blip r:embed="rId2"/>
            <a:stretch>
              <a:fillRect/>
            </a:stretch>
          </a:blipFill>
        </p:spPr>
      </p:sp>
      <p:sp>
        <p:nvSpPr>
          <p:cNvPr id="3" name="Freeform 3"/>
          <p:cNvSpPr/>
          <p:nvPr/>
        </p:nvSpPr>
        <p:spPr>
          <a:xfrm>
            <a:off x="9507755" y="1721224"/>
            <a:ext cx="7944103" cy="6496661"/>
          </a:xfrm>
          <a:custGeom>
            <a:avLst/>
            <a:gdLst/>
            <a:ahLst/>
            <a:cxnLst/>
            <a:rect l="l" t="t" r="r" b="b"/>
            <a:pathLst>
              <a:path w="7944103" h="6496661">
                <a:moveTo>
                  <a:pt x="0" y="0"/>
                </a:moveTo>
                <a:lnTo>
                  <a:pt x="7944103" y="0"/>
                </a:lnTo>
                <a:lnTo>
                  <a:pt x="7944103" y="6496661"/>
                </a:lnTo>
                <a:lnTo>
                  <a:pt x="0" y="6496661"/>
                </a:lnTo>
                <a:lnTo>
                  <a:pt x="0" y="0"/>
                </a:lnTo>
                <a:close/>
              </a:path>
            </a:pathLst>
          </a:custGeom>
          <a:blipFill>
            <a:blip r:embed="rId3"/>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6724066" y="-3249112"/>
            <a:ext cx="11805542" cy="11805542"/>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203420" y="117746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331404" y="6614039"/>
            <a:ext cx="8893252" cy="8315191"/>
          </a:xfrm>
          <a:custGeom>
            <a:avLst/>
            <a:gdLst/>
            <a:ahLst/>
            <a:cxnLst/>
            <a:rect l="l" t="t" r="r" b="b"/>
            <a:pathLst>
              <a:path w="8893252" h="8315191">
                <a:moveTo>
                  <a:pt x="0" y="0"/>
                </a:moveTo>
                <a:lnTo>
                  <a:pt x="8893252" y="0"/>
                </a:lnTo>
                <a:lnTo>
                  <a:pt x="8893252" y="8315190"/>
                </a:lnTo>
                <a:lnTo>
                  <a:pt x="0" y="8315190"/>
                </a:lnTo>
                <a:lnTo>
                  <a:pt x="0" y="0"/>
                </a:lnTo>
                <a:close/>
              </a:path>
            </a:pathLst>
          </a:custGeom>
          <a:blipFill>
            <a:blip r:embed="rId6"/>
            <a:stretch>
              <a:fillRect/>
            </a:stretch>
          </a:blipFill>
        </p:spPr>
      </p:sp>
      <p:sp>
        <p:nvSpPr>
          <p:cNvPr id="5" name="Freeform 5"/>
          <p:cNvSpPr/>
          <p:nvPr/>
        </p:nvSpPr>
        <p:spPr>
          <a:xfrm rot="1365435">
            <a:off x="-4570872" y="-1121214"/>
            <a:ext cx="6282382" cy="6378053"/>
          </a:xfrm>
          <a:custGeom>
            <a:avLst/>
            <a:gdLst/>
            <a:ahLst/>
            <a:cxnLst/>
            <a:rect l="l" t="t" r="r" b="b"/>
            <a:pathLst>
              <a:path w="6282382" h="6378053">
                <a:moveTo>
                  <a:pt x="0" y="0"/>
                </a:moveTo>
                <a:lnTo>
                  <a:pt x="6282383" y="0"/>
                </a:lnTo>
                <a:lnTo>
                  <a:pt x="6282383" y="6378054"/>
                </a:lnTo>
                <a:lnTo>
                  <a:pt x="0" y="6378054"/>
                </a:lnTo>
                <a:lnTo>
                  <a:pt x="0" y="0"/>
                </a:lnTo>
                <a:close/>
              </a:path>
            </a:pathLst>
          </a:custGeom>
          <a:blipFill>
            <a:blip r:embed="rId7"/>
            <a:stretch>
              <a:fillRect/>
            </a:stretch>
          </a:blipFill>
        </p:spPr>
      </p:sp>
      <p:sp>
        <p:nvSpPr>
          <p:cNvPr id="6" name="TextBox 6"/>
          <p:cNvSpPr txBox="1"/>
          <p:nvPr/>
        </p:nvSpPr>
        <p:spPr>
          <a:xfrm>
            <a:off x="4163256" y="1091735"/>
            <a:ext cx="9456319" cy="711978"/>
          </a:xfrm>
          <a:prstGeom prst="rect">
            <a:avLst/>
          </a:prstGeom>
        </p:spPr>
        <p:txBody>
          <a:bodyPr lIns="0" tIns="0" rIns="0" bIns="0" rtlCol="0" anchor="t">
            <a:spAutoFit/>
          </a:bodyPr>
          <a:lstStyle/>
          <a:p>
            <a:pPr algn="ctr">
              <a:lnSpc>
                <a:spcPts val="5790"/>
              </a:lnSpc>
            </a:pPr>
            <a:r>
              <a:rPr lang="en-US" sz="4136">
                <a:solidFill>
                  <a:srgbClr val="FFFFFF"/>
                </a:solidFill>
                <a:latin typeface="Neue Machina Ultra-Bold"/>
              </a:rPr>
              <a:t>RESULT</a:t>
            </a:r>
          </a:p>
        </p:txBody>
      </p:sp>
      <p:sp>
        <p:nvSpPr>
          <p:cNvPr id="7" name="TextBox 7"/>
          <p:cNvSpPr txBox="1"/>
          <p:nvPr/>
        </p:nvSpPr>
        <p:spPr>
          <a:xfrm>
            <a:off x="1456822" y="2596508"/>
            <a:ext cx="16831178" cy="5878106"/>
          </a:xfrm>
          <a:prstGeom prst="rect">
            <a:avLst/>
          </a:prstGeom>
        </p:spPr>
        <p:txBody>
          <a:bodyPr lIns="0" tIns="0" rIns="0" bIns="0" rtlCol="0" anchor="t">
            <a:spAutoFit/>
          </a:bodyPr>
          <a:lstStyle/>
          <a:p>
            <a:pPr>
              <a:lnSpc>
                <a:spcPts val="4659"/>
              </a:lnSpc>
            </a:pPr>
            <a:r>
              <a:rPr lang="en-US" sz="3328">
                <a:solidFill>
                  <a:srgbClr val="FFFFFF"/>
                </a:solidFill>
                <a:latin typeface="Montserrat Bold"/>
              </a:rPr>
              <a:t>1. </a:t>
            </a:r>
            <a:r>
              <a:rPr lang="en-US" sz="3328">
                <a:solidFill>
                  <a:srgbClr val="FFFFFF"/>
                </a:solidFill>
                <a:latin typeface="Montserrat"/>
              </a:rPr>
              <a:t>By the use of this project, victim get bunch of onion links</a:t>
            </a:r>
          </a:p>
          <a:p>
            <a:pPr>
              <a:lnSpc>
                <a:spcPts val="4659"/>
              </a:lnSpc>
            </a:pPr>
            <a:r>
              <a:rPr lang="en-US" sz="3328">
                <a:solidFill>
                  <a:srgbClr val="FFFFFF"/>
                </a:solidFill>
                <a:latin typeface="Montserrat Bold"/>
              </a:rPr>
              <a:t>2.</a:t>
            </a:r>
            <a:r>
              <a:rPr lang="en-US" sz="3328">
                <a:solidFill>
                  <a:srgbClr val="FFFFFF"/>
                </a:solidFill>
                <a:latin typeface="Montserrat"/>
              </a:rPr>
              <a:t>Provide data of website and other links present in website .</a:t>
            </a:r>
          </a:p>
          <a:p>
            <a:pPr>
              <a:lnSpc>
                <a:spcPts val="4659"/>
              </a:lnSpc>
            </a:pPr>
            <a:r>
              <a:rPr lang="en-US" sz="3328">
                <a:solidFill>
                  <a:srgbClr val="FFFFFF"/>
                </a:solidFill>
                <a:latin typeface="Montserrat Bold"/>
              </a:rPr>
              <a:t>3.</a:t>
            </a:r>
            <a:r>
              <a:rPr lang="en-US" sz="3328">
                <a:solidFill>
                  <a:srgbClr val="FFFFFF"/>
                </a:solidFill>
                <a:latin typeface="Montserrat"/>
              </a:rPr>
              <a:t>Secure victim’s sensitive information or data from hacker by using different type of security.</a:t>
            </a:r>
          </a:p>
          <a:p>
            <a:pPr>
              <a:lnSpc>
                <a:spcPts val="4659"/>
              </a:lnSpc>
            </a:pPr>
            <a:r>
              <a:rPr lang="en-US" sz="3328">
                <a:solidFill>
                  <a:srgbClr val="FFFFFF"/>
                </a:solidFill>
                <a:latin typeface="Montserrat Bold"/>
              </a:rPr>
              <a:t>4.</a:t>
            </a:r>
            <a:r>
              <a:rPr lang="en-US" sz="3328">
                <a:solidFill>
                  <a:srgbClr val="FFFFFF"/>
                </a:solidFill>
                <a:latin typeface="Montserrat"/>
              </a:rPr>
              <a:t>This project download media of website and save in folder .</a:t>
            </a:r>
          </a:p>
          <a:p>
            <a:pPr>
              <a:lnSpc>
                <a:spcPts val="4659"/>
              </a:lnSpc>
            </a:pPr>
            <a:r>
              <a:rPr lang="en-US" sz="3328">
                <a:solidFill>
                  <a:srgbClr val="FFFFFF"/>
                </a:solidFill>
                <a:latin typeface="Montserrat Bold"/>
              </a:rPr>
              <a:t>5.</a:t>
            </a:r>
            <a:r>
              <a:rPr lang="en-US" sz="3328">
                <a:solidFill>
                  <a:srgbClr val="FFFFFF"/>
                </a:solidFill>
                <a:latin typeface="Montserrat"/>
              </a:rPr>
              <a:t>Demon provide all back from hacker’s system through website.</a:t>
            </a:r>
          </a:p>
          <a:p>
            <a:pPr>
              <a:lnSpc>
                <a:spcPts val="4659"/>
              </a:lnSpc>
            </a:pPr>
            <a:r>
              <a:rPr lang="en-US" sz="3328">
                <a:solidFill>
                  <a:srgbClr val="FFFFFF"/>
                </a:solidFill>
                <a:latin typeface="Montserrat Bold"/>
              </a:rPr>
              <a:t>6.</a:t>
            </a:r>
            <a:r>
              <a:rPr lang="en-US" sz="3328">
                <a:solidFill>
                  <a:srgbClr val="FFFFFF"/>
                </a:solidFill>
                <a:latin typeface="Montserrat"/>
              </a:rPr>
              <a:t>Victim able to get access to the hackers system when hacker gain data from victim’s system. </a:t>
            </a:r>
          </a:p>
          <a:p>
            <a:pPr>
              <a:lnSpc>
                <a:spcPts val="4659"/>
              </a:lnSpc>
            </a:pPr>
            <a:r>
              <a:rPr lang="en-US" sz="3328">
                <a:solidFill>
                  <a:srgbClr val="FFFFFF"/>
                </a:solidFill>
                <a:latin typeface="Montserrat Bold"/>
              </a:rPr>
              <a:t>7.</a:t>
            </a:r>
            <a:r>
              <a:rPr lang="en-US" sz="3328">
                <a:solidFill>
                  <a:srgbClr val="FFFFFF"/>
                </a:solidFill>
                <a:latin typeface="Montserrat"/>
              </a:rPr>
              <a:t>This project find vulnerability in the .onion website and provide html code of website.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6724066" y="-3249112"/>
            <a:ext cx="11805542" cy="11805542"/>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203420" y="117746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841374" y="5100705"/>
            <a:ext cx="8893252" cy="8315191"/>
          </a:xfrm>
          <a:custGeom>
            <a:avLst/>
            <a:gdLst/>
            <a:ahLst/>
            <a:cxnLst/>
            <a:rect l="l" t="t" r="r" b="b"/>
            <a:pathLst>
              <a:path w="8893252" h="8315191">
                <a:moveTo>
                  <a:pt x="0" y="0"/>
                </a:moveTo>
                <a:lnTo>
                  <a:pt x="8893252" y="0"/>
                </a:lnTo>
                <a:lnTo>
                  <a:pt x="8893252" y="8315190"/>
                </a:lnTo>
                <a:lnTo>
                  <a:pt x="0" y="8315190"/>
                </a:lnTo>
                <a:lnTo>
                  <a:pt x="0" y="0"/>
                </a:lnTo>
                <a:close/>
              </a:path>
            </a:pathLst>
          </a:custGeom>
          <a:blipFill>
            <a:blip r:embed="rId6"/>
            <a:stretch>
              <a:fillRect/>
            </a:stretch>
          </a:blipFill>
        </p:spPr>
      </p:sp>
      <p:sp>
        <p:nvSpPr>
          <p:cNvPr id="5" name="Freeform 5"/>
          <p:cNvSpPr/>
          <p:nvPr/>
        </p:nvSpPr>
        <p:spPr>
          <a:xfrm rot="1365435">
            <a:off x="-4731608" y="-822704"/>
            <a:ext cx="6282382" cy="6378053"/>
          </a:xfrm>
          <a:custGeom>
            <a:avLst/>
            <a:gdLst/>
            <a:ahLst/>
            <a:cxnLst/>
            <a:rect l="l" t="t" r="r" b="b"/>
            <a:pathLst>
              <a:path w="6282382" h="6378053">
                <a:moveTo>
                  <a:pt x="0" y="0"/>
                </a:moveTo>
                <a:lnTo>
                  <a:pt x="6282383" y="0"/>
                </a:lnTo>
                <a:lnTo>
                  <a:pt x="6282383" y="6378053"/>
                </a:lnTo>
                <a:lnTo>
                  <a:pt x="0" y="6378053"/>
                </a:lnTo>
                <a:lnTo>
                  <a:pt x="0" y="0"/>
                </a:lnTo>
                <a:close/>
              </a:path>
            </a:pathLst>
          </a:custGeom>
          <a:blipFill>
            <a:blip r:embed="rId7"/>
            <a:stretch>
              <a:fillRect/>
            </a:stretch>
          </a:blipFill>
        </p:spPr>
      </p:sp>
      <p:sp>
        <p:nvSpPr>
          <p:cNvPr id="6" name="TextBox 6"/>
          <p:cNvSpPr txBox="1"/>
          <p:nvPr/>
        </p:nvSpPr>
        <p:spPr>
          <a:xfrm>
            <a:off x="4232143" y="942975"/>
            <a:ext cx="9456319" cy="711978"/>
          </a:xfrm>
          <a:prstGeom prst="rect">
            <a:avLst/>
          </a:prstGeom>
        </p:spPr>
        <p:txBody>
          <a:bodyPr lIns="0" tIns="0" rIns="0" bIns="0" rtlCol="0" anchor="t">
            <a:spAutoFit/>
          </a:bodyPr>
          <a:lstStyle/>
          <a:p>
            <a:pPr algn="ctr">
              <a:lnSpc>
                <a:spcPts val="5790"/>
              </a:lnSpc>
            </a:pPr>
            <a:r>
              <a:rPr lang="en-US" sz="4136">
                <a:solidFill>
                  <a:srgbClr val="FFFFFF"/>
                </a:solidFill>
                <a:latin typeface="Neue Machina Ultra-Bold"/>
              </a:rPr>
              <a:t>Conclusion</a:t>
            </a:r>
          </a:p>
        </p:txBody>
      </p:sp>
      <p:sp>
        <p:nvSpPr>
          <p:cNvPr id="7" name="TextBox 7"/>
          <p:cNvSpPr txBox="1"/>
          <p:nvPr/>
        </p:nvSpPr>
        <p:spPr>
          <a:xfrm>
            <a:off x="1191736" y="2309172"/>
            <a:ext cx="15537131" cy="5202049"/>
          </a:xfrm>
          <a:prstGeom prst="rect">
            <a:avLst/>
          </a:prstGeom>
        </p:spPr>
        <p:txBody>
          <a:bodyPr lIns="0" tIns="0" rIns="0" bIns="0" rtlCol="0" anchor="t">
            <a:spAutoFit/>
          </a:bodyPr>
          <a:lstStyle/>
          <a:p>
            <a:pPr marL="716772" lvl="1" indent="-358386">
              <a:lnSpc>
                <a:spcPts val="4647"/>
              </a:lnSpc>
              <a:buFont typeface="Arial"/>
              <a:buChar char="•"/>
            </a:pPr>
            <a:r>
              <a:rPr lang="en-US" sz="3319">
                <a:solidFill>
                  <a:srgbClr val="FFFFFF"/>
                </a:solidFill>
                <a:latin typeface="Montserrat"/>
              </a:rPr>
              <a:t>Cyber forces able to find information about the .onion website.</a:t>
            </a:r>
          </a:p>
          <a:p>
            <a:pPr marL="716772" lvl="1" indent="-358386">
              <a:lnSpc>
                <a:spcPts val="4647"/>
              </a:lnSpc>
              <a:buFont typeface="Arial"/>
              <a:buChar char="•"/>
            </a:pPr>
            <a:r>
              <a:rPr lang="en-US" sz="3319">
                <a:solidFill>
                  <a:srgbClr val="FFFFFF"/>
                </a:solidFill>
                <a:latin typeface="Montserrat"/>
              </a:rPr>
              <a:t>Cyber forces able to identify the .onion website is offensive or defensive.</a:t>
            </a:r>
          </a:p>
          <a:p>
            <a:pPr marL="716772" lvl="1" indent="-358386">
              <a:lnSpc>
                <a:spcPts val="4647"/>
              </a:lnSpc>
              <a:buFont typeface="Arial"/>
              <a:buChar char="•"/>
            </a:pPr>
            <a:r>
              <a:rPr lang="en-US" sz="3319">
                <a:solidFill>
                  <a:srgbClr val="FFFFFF"/>
                </a:solidFill>
                <a:latin typeface="Montserrat"/>
              </a:rPr>
              <a:t>Educational institutions and students can use the project's outcomes to gain hands-on experience in the field of cyber security and machine learning.</a:t>
            </a:r>
          </a:p>
          <a:p>
            <a:pPr marL="716772" lvl="1" indent="-358386">
              <a:lnSpc>
                <a:spcPts val="4647"/>
              </a:lnSpc>
              <a:buFont typeface="Arial"/>
              <a:buChar char="•"/>
            </a:pPr>
            <a:r>
              <a:rPr lang="en-US" sz="3319">
                <a:solidFill>
                  <a:srgbClr val="FFFFFF"/>
                </a:solidFill>
                <a:latin typeface="Montserrat"/>
              </a:rPr>
              <a:t>Reduce the number of cyber crime happen on darkweb.</a:t>
            </a:r>
          </a:p>
          <a:p>
            <a:pPr marL="716772" lvl="1" indent="-358386">
              <a:lnSpc>
                <a:spcPts val="4647"/>
              </a:lnSpc>
              <a:buFont typeface="Arial"/>
              <a:buChar char="•"/>
            </a:pPr>
            <a:r>
              <a:rPr lang="en-US" sz="3319">
                <a:solidFill>
                  <a:srgbClr val="FFFFFF"/>
                </a:solidFill>
                <a:latin typeface="Montserrat"/>
              </a:rPr>
              <a:t>Cyber forces able to find gmail, contact information, etc . Which help cyber forces to find more information about .onion link.</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6724066" y="-3249112"/>
            <a:ext cx="11805542" cy="11805542"/>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203420" y="117746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641488" y="5143500"/>
            <a:ext cx="8893252" cy="8315191"/>
          </a:xfrm>
          <a:custGeom>
            <a:avLst/>
            <a:gdLst/>
            <a:ahLst/>
            <a:cxnLst/>
            <a:rect l="l" t="t" r="r" b="b"/>
            <a:pathLst>
              <a:path w="8893252" h="8315191">
                <a:moveTo>
                  <a:pt x="0" y="0"/>
                </a:moveTo>
                <a:lnTo>
                  <a:pt x="8893252" y="0"/>
                </a:lnTo>
                <a:lnTo>
                  <a:pt x="8893252" y="8315191"/>
                </a:lnTo>
                <a:lnTo>
                  <a:pt x="0" y="8315191"/>
                </a:lnTo>
                <a:lnTo>
                  <a:pt x="0" y="0"/>
                </a:lnTo>
                <a:close/>
              </a:path>
            </a:pathLst>
          </a:custGeom>
          <a:blipFill>
            <a:blip r:embed="rId6"/>
            <a:stretch>
              <a:fillRect/>
            </a:stretch>
          </a:blipFill>
        </p:spPr>
      </p:sp>
      <p:sp>
        <p:nvSpPr>
          <p:cNvPr id="5" name="Freeform 5"/>
          <p:cNvSpPr/>
          <p:nvPr/>
        </p:nvSpPr>
        <p:spPr>
          <a:xfrm rot="1365435">
            <a:off x="-4387174" y="-868629"/>
            <a:ext cx="6282382" cy="6378053"/>
          </a:xfrm>
          <a:custGeom>
            <a:avLst/>
            <a:gdLst/>
            <a:ahLst/>
            <a:cxnLst/>
            <a:rect l="l" t="t" r="r" b="b"/>
            <a:pathLst>
              <a:path w="6282382" h="6378053">
                <a:moveTo>
                  <a:pt x="0" y="0"/>
                </a:moveTo>
                <a:lnTo>
                  <a:pt x="6282383" y="0"/>
                </a:lnTo>
                <a:lnTo>
                  <a:pt x="6282383" y="6378053"/>
                </a:lnTo>
                <a:lnTo>
                  <a:pt x="0" y="6378053"/>
                </a:lnTo>
                <a:lnTo>
                  <a:pt x="0" y="0"/>
                </a:lnTo>
                <a:close/>
              </a:path>
            </a:pathLst>
          </a:custGeom>
          <a:blipFill>
            <a:blip r:embed="rId7"/>
            <a:stretch>
              <a:fillRect/>
            </a:stretch>
          </a:blipFill>
        </p:spPr>
      </p:sp>
      <p:sp>
        <p:nvSpPr>
          <p:cNvPr id="6" name="TextBox 6"/>
          <p:cNvSpPr txBox="1"/>
          <p:nvPr/>
        </p:nvSpPr>
        <p:spPr>
          <a:xfrm>
            <a:off x="3748887" y="1260816"/>
            <a:ext cx="9456319" cy="711978"/>
          </a:xfrm>
          <a:prstGeom prst="rect">
            <a:avLst/>
          </a:prstGeom>
        </p:spPr>
        <p:txBody>
          <a:bodyPr lIns="0" tIns="0" rIns="0" bIns="0" rtlCol="0" anchor="t">
            <a:spAutoFit/>
          </a:bodyPr>
          <a:lstStyle/>
          <a:p>
            <a:pPr algn="ctr">
              <a:lnSpc>
                <a:spcPts val="5790"/>
              </a:lnSpc>
            </a:pPr>
            <a:r>
              <a:rPr lang="en-US" sz="4136">
                <a:solidFill>
                  <a:srgbClr val="FFFFFF"/>
                </a:solidFill>
                <a:latin typeface="Neue Machina Ultra-Bold"/>
              </a:rPr>
              <a:t>Future Scope</a:t>
            </a:r>
          </a:p>
        </p:txBody>
      </p:sp>
      <p:sp>
        <p:nvSpPr>
          <p:cNvPr id="7" name="TextBox 7"/>
          <p:cNvSpPr txBox="1"/>
          <p:nvPr/>
        </p:nvSpPr>
        <p:spPr>
          <a:xfrm>
            <a:off x="1423660" y="2794888"/>
            <a:ext cx="15278734" cy="5556541"/>
          </a:xfrm>
          <a:prstGeom prst="rect">
            <a:avLst/>
          </a:prstGeom>
        </p:spPr>
        <p:txBody>
          <a:bodyPr lIns="0" tIns="0" rIns="0" bIns="0" rtlCol="0" anchor="t">
            <a:spAutoFit/>
          </a:bodyPr>
          <a:lstStyle/>
          <a:p>
            <a:pPr marL="764832" lvl="1" indent="-382416">
              <a:lnSpc>
                <a:spcPts val="4959"/>
              </a:lnSpc>
              <a:buFont typeface="Arial"/>
              <a:buChar char="•"/>
            </a:pPr>
            <a:r>
              <a:rPr lang="en-US" sz="3542">
                <a:solidFill>
                  <a:srgbClr val="FFFFFF"/>
                </a:solidFill>
                <a:latin typeface="Montserrat"/>
              </a:rPr>
              <a:t>Improve code quality of vulnerability finding and find more vulnerabilities in the website.</a:t>
            </a:r>
          </a:p>
          <a:p>
            <a:pPr marL="764832" lvl="1" indent="-382416">
              <a:lnSpc>
                <a:spcPts val="4959"/>
              </a:lnSpc>
              <a:buFont typeface="Arial"/>
              <a:buChar char="•"/>
            </a:pPr>
            <a:r>
              <a:rPr lang="en-US" sz="3542">
                <a:solidFill>
                  <a:srgbClr val="FFFFFF"/>
                </a:solidFill>
                <a:latin typeface="Montserrat"/>
              </a:rPr>
              <a:t>Any attack that will happen in future , the prevention from that can be updated in this software later for future usage. </a:t>
            </a:r>
          </a:p>
          <a:p>
            <a:pPr marL="764832" lvl="1" indent="-382416">
              <a:lnSpc>
                <a:spcPts val="4959"/>
              </a:lnSpc>
              <a:buFont typeface="Arial"/>
              <a:buChar char="•"/>
            </a:pPr>
            <a:r>
              <a:rPr lang="en-US" sz="3542">
                <a:solidFill>
                  <a:srgbClr val="FFFFFF"/>
                </a:solidFill>
                <a:latin typeface="Montserrat"/>
              </a:rPr>
              <a:t>Update code and find cyber criminals work on dark web. </a:t>
            </a:r>
          </a:p>
          <a:p>
            <a:pPr marL="764832" lvl="1" indent="-382416">
              <a:lnSpc>
                <a:spcPts val="4959"/>
              </a:lnSpc>
              <a:buFont typeface="Arial"/>
              <a:buChar char="•"/>
            </a:pPr>
            <a:r>
              <a:rPr lang="en-US" sz="3542">
                <a:solidFill>
                  <a:srgbClr val="FFFFFF"/>
                </a:solidFill>
                <a:latin typeface="Montserrat"/>
              </a:rPr>
              <a:t>Update code and improve automation system by which user easily use the software.</a:t>
            </a:r>
          </a:p>
          <a:p>
            <a:pPr marL="764832" lvl="1" indent="-382416">
              <a:lnSpc>
                <a:spcPts val="4959"/>
              </a:lnSpc>
              <a:buFont typeface="Arial"/>
              <a:buChar char="•"/>
            </a:pPr>
            <a:r>
              <a:rPr lang="en-US" sz="3542">
                <a:solidFill>
                  <a:srgbClr val="FFFFFF"/>
                </a:solidFill>
                <a:latin typeface="Montserrat"/>
              </a:rPr>
              <a:t>We can enhance the security with developing techniques in future.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t="-14573" r="-62119"/>
            </a:stretch>
          </a:blipFill>
        </p:spPr>
      </p:sp>
      <p:sp>
        <p:nvSpPr>
          <p:cNvPr id="5" name="Freeform 5"/>
          <p:cNvSpPr/>
          <p:nvPr/>
        </p:nvSpPr>
        <p:spPr>
          <a:xfrm>
            <a:off x="12802533" y="429915"/>
            <a:ext cx="3874294" cy="2862135"/>
          </a:xfrm>
          <a:custGeom>
            <a:avLst/>
            <a:gdLst/>
            <a:ahLst/>
            <a:cxnLst/>
            <a:rect l="l" t="t" r="r" b="b"/>
            <a:pathLst>
              <a:path w="3874294" h="2862135">
                <a:moveTo>
                  <a:pt x="0" y="0"/>
                </a:moveTo>
                <a:lnTo>
                  <a:pt x="3874295" y="0"/>
                </a:lnTo>
                <a:lnTo>
                  <a:pt x="3874295" y="2862135"/>
                </a:lnTo>
                <a:lnTo>
                  <a:pt x="0" y="2862135"/>
                </a:lnTo>
                <a:lnTo>
                  <a:pt x="0" y="0"/>
                </a:lnTo>
                <a:close/>
              </a:path>
            </a:pathLst>
          </a:custGeom>
          <a:blipFill>
            <a:blip r:embed="rId8"/>
            <a:stretch>
              <a:fillRect/>
            </a:stretch>
          </a:blipFill>
        </p:spPr>
      </p:sp>
      <p:sp>
        <p:nvSpPr>
          <p:cNvPr id="6" name="Freeform 6"/>
          <p:cNvSpPr/>
          <p:nvPr/>
        </p:nvSpPr>
        <p:spPr>
          <a:xfrm>
            <a:off x="-2925861" y="7046518"/>
            <a:ext cx="8959061" cy="6831284"/>
          </a:xfrm>
          <a:custGeom>
            <a:avLst/>
            <a:gdLst/>
            <a:ahLst/>
            <a:cxnLst/>
            <a:rect l="l" t="t" r="r" b="b"/>
            <a:pathLst>
              <a:path w="8959061" h="6831284">
                <a:moveTo>
                  <a:pt x="0" y="0"/>
                </a:moveTo>
                <a:lnTo>
                  <a:pt x="8959061" y="0"/>
                </a:lnTo>
                <a:lnTo>
                  <a:pt x="8959061" y="6831283"/>
                </a:lnTo>
                <a:lnTo>
                  <a:pt x="0" y="6831283"/>
                </a:lnTo>
                <a:lnTo>
                  <a:pt x="0" y="0"/>
                </a:lnTo>
                <a:close/>
              </a:path>
            </a:pathLst>
          </a:custGeom>
          <a:blipFill>
            <a:blip r:embed="rId9"/>
            <a:stretch>
              <a:fillRect/>
            </a:stretch>
          </a:blipFill>
        </p:spPr>
      </p:sp>
      <p:sp>
        <p:nvSpPr>
          <p:cNvPr id="7" name="TextBox 7"/>
          <p:cNvSpPr txBox="1"/>
          <p:nvPr/>
        </p:nvSpPr>
        <p:spPr>
          <a:xfrm>
            <a:off x="4106523" y="3382597"/>
            <a:ext cx="10074954" cy="5590504"/>
          </a:xfrm>
          <a:prstGeom prst="rect">
            <a:avLst/>
          </a:prstGeom>
        </p:spPr>
        <p:txBody>
          <a:bodyPr lIns="0" tIns="0" rIns="0" bIns="0" rtlCol="0" anchor="t">
            <a:spAutoFit/>
          </a:bodyPr>
          <a:lstStyle/>
          <a:p>
            <a:pPr algn="ctr">
              <a:lnSpc>
                <a:spcPts val="14823"/>
              </a:lnSpc>
            </a:pPr>
            <a:r>
              <a:rPr lang="en-US" sz="10588">
                <a:solidFill>
                  <a:srgbClr val="FFFFFF"/>
                </a:solidFill>
                <a:latin typeface="Neue Machina Ultra-Bold"/>
              </a:rPr>
              <a:t>Any Questions? </a:t>
            </a:r>
          </a:p>
          <a:p>
            <a:pPr algn="ctr">
              <a:lnSpc>
                <a:spcPts val="14823"/>
              </a:lnSpc>
            </a:pPr>
            <a:endParaRPr lang="en-US" sz="10588">
              <a:solidFill>
                <a:srgbClr val="FFFFFF"/>
              </a:solidFill>
              <a:latin typeface="Neue Machina Ultra-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354044" y="1024236"/>
            <a:ext cx="6896632" cy="6896632"/>
          </a:xfrm>
          <a:custGeom>
            <a:avLst/>
            <a:gdLst/>
            <a:ahLst/>
            <a:cxnLst/>
            <a:rect l="l" t="t" r="r" b="b"/>
            <a:pathLst>
              <a:path w="6896632" h="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831439" y="3191290"/>
            <a:ext cx="8086060" cy="8086060"/>
          </a:xfrm>
          <a:custGeom>
            <a:avLst/>
            <a:gdLst/>
            <a:ahLst/>
            <a:cxnLst/>
            <a:rect l="l" t="t" r="r" b="b"/>
            <a:pathLst>
              <a:path w="8086060" h="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2250287" y="908511"/>
            <a:ext cx="12718369" cy="9388469"/>
          </a:xfrm>
          <a:custGeom>
            <a:avLst/>
            <a:gdLst/>
            <a:ahLst/>
            <a:cxnLst/>
            <a:rect l="l" t="t" r="r" b="b"/>
            <a:pathLst>
              <a:path w="12718369" h="9388469">
                <a:moveTo>
                  <a:pt x="0" y="0"/>
                </a:moveTo>
                <a:lnTo>
                  <a:pt x="12718369" y="0"/>
                </a:lnTo>
                <a:lnTo>
                  <a:pt x="12718369"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823539" y="2903539"/>
            <a:ext cx="5366128" cy="5017329"/>
          </a:xfrm>
          <a:custGeom>
            <a:avLst/>
            <a:gdLst/>
            <a:ahLst/>
            <a:cxnLst/>
            <a:rect l="l" t="t" r="r" b="b"/>
            <a:pathLst>
              <a:path w="5366128" h="5017329">
                <a:moveTo>
                  <a:pt x="0" y="0"/>
                </a:moveTo>
                <a:lnTo>
                  <a:pt x="5366128" y="0"/>
                </a:lnTo>
                <a:lnTo>
                  <a:pt x="5366128" y="5017329"/>
                </a:lnTo>
                <a:lnTo>
                  <a:pt x="0" y="5017329"/>
                </a:lnTo>
                <a:lnTo>
                  <a:pt x="0" y="0"/>
                </a:lnTo>
                <a:close/>
              </a:path>
            </a:pathLst>
          </a:custGeom>
          <a:blipFill>
            <a:blip r:embed="rId8"/>
            <a:stretch>
              <a:fillRect/>
            </a:stretch>
          </a:blipFill>
        </p:spPr>
      </p:sp>
      <p:sp>
        <p:nvSpPr>
          <p:cNvPr id="6" name="TextBox 6"/>
          <p:cNvSpPr txBox="1"/>
          <p:nvPr/>
        </p:nvSpPr>
        <p:spPr>
          <a:xfrm>
            <a:off x="1271219" y="4200702"/>
            <a:ext cx="8148349" cy="1685570"/>
          </a:xfrm>
          <a:prstGeom prst="rect">
            <a:avLst/>
          </a:prstGeom>
        </p:spPr>
        <p:txBody>
          <a:bodyPr lIns="0" tIns="0" rIns="0" bIns="0" rtlCol="0" anchor="t">
            <a:spAutoFit/>
          </a:bodyPr>
          <a:lstStyle/>
          <a:p>
            <a:pPr>
              <a:lnSpc>
                <a:spcPts val="13667"/>
              </a:lnSpc>
            </a:pPr>
            <a:r>
              <a:rPr lang="en-US" sz="9762">
                <a:solidFill>
                  <a:srgbClr val="FFFFFF"/>
                </a:solidFill>
                <a:latin typeface="Neue Machina Ultra-Bold"/>
              </a:rPr>
              <a:t>Thank You</a:t>
            </a:r>
          </a:p>
        </p:txBody>
      </p:sp>
      <p:sp>
        <p:nvSpPr>
          <p:cNvPr id="7" name="TextBox 7"/>
          <p:cNvSpPr txBox="1"/>
          <p:nvPr/>
        </p:nvSpPr>
        <p:spPr>
          <a:xfrm>
            <a:off x="8839200" y="7429500"/>
            <a:ext cx="8868433" cy="1810019"/>
          </a:xfrm>
          <a:prstGeom prst="rect">
            <a:avLst/>
          </a:prstGeom>
        </p:spPr>
        <p:txBody>
          <a:bodyPr lIns="0" tIns="0" rIns="0" bIns="0" rtlCol="0" anchor="t">
            <a:spAutoFit/>
          </a:bodyPr>
          <a:lstStyle/>
          <a:p>
            <a:pPr>
              <a:lnSpc>
                <a:spcPts val="3660"/>
              </a:lnSpc>
            </a:pPr>
            <a:r>
              <a:rPr lang="en-US" sz="2614" dirty="0">
                <a:solidFill>
                  <a:srgbClr val="FFFFFF"/>
                </a:solidFill>
                <a:latin typeface="Montserrat"/>
              </a:rPr>
              <a:t>Name:- Sandeep Yogi</a:t>
            </a:r>
          </a:p>
          <a:p>
            <a:pPr>
              <a:lnSpc>
                <a:spcPts val="3660"/>
              </a:lnSpc>
            </a:pPr>
            <a:r>
              <a:rPr lang="en-US" sz="2614" dirty="0">
                <a:solidFill>
                  <a:srgbClr val="FFFFFF"/>
                </a:solidFill>
                <a:latin typeface="Montserrat"/>
              </a:rPr>
              <a:t>Gmail:-2021btechcsbsandeep9797@poornima.edu.in</a:t>
            </a:r>
          </a:p>
          <a:p>
            <a:pPr>
              <a:lnSpc>
                <a:spcPts val="3660"/>
              </a:lnSpc>
            </a:pPr>
            <a:r>
              <a:rPr lang="en-US" sz="2614" dirty="0">
                <a:solidFill>
                  <a:srgbClr val="FFFFFF"/>
                </a:solidFill>
                <a:latin typeface="Montserrat"/>
              </a:rPr>
              <a:t>Contact no. :- 9351390295, 8441939422</a:t>
            </a:r>
          </a:p>
          <a:p>
            <a:pPr>
              <a:lnSpc>
                <a:spcPts val="3660"/>
              </a:lnSpc>
            </a:pPr>
            <a:endParaRPr lang="en-US" sz="2614" dirty="0">
              <a:solidFill>
                <a:srgbClr val="FFFFFF"/>
              </a:solidFill>
              <a:latin typeface="Montserrat"/>
            </a:endParaRPr>
          </a:p>
        </p:txBody>
      </p:sp>
      <p:sp>
        <p:nvSpPr>
          <p:cNvPr id="8" name="TextBox 8"/>
          <p:cNvSpPr txBox="1"/>
          <p:nvPr/>
        </p:nvSpPr>
        <p:spPr>
          <a:xfrm>
            <a:off x="8612314" y="6680471"/>
            <a:ext cx="4946689" cy="553849"/>
          </a:xfrm>
          <a:prstGeom prst="rect">
            <a:avLst/>
          </a:prstGeom>
        </p:spPr>
        <p:txBody>
          <a:bodyPr wrap="square" lIns="0" tIns="0" rIns="0" bIns="0" rtlCol="0" anchor="t">
            <a:spAutoFit/>
          </a:bodyPr>
          <a:lstStyle/>
          <a:p>
            <a:pPr algn="ctr">
              <a:lnSpc>
                <a:spcPts val="4647"/>
              </a:lnSpc>
              <a:spcBef>
                <a:spcPct val="0"/>
              </a:spcBef>
            </a:pPr>
            <a:r>
              <a:rPr lang="en-US" sz="3319" dirty="0">
                <a:solidFill>
                  <a:srgbClr val="FFFFFF"/>
                </a:solidFill>
                <a:latin typeface="Montserrat Bold"/>
              </a:rPr>
              <a:t>Contact Information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t="-14573" r="-62119"/>
            </a:stretch>
          </a:blipFill>
        </p:spPr>
      </p:sp>
      <p:sp>
        <p:nvSpPr>
          <p:cNvPr id="5" name="Freeform 5"/>
          <p:cNvSpPr/>
          <p:nvPr/>
        </p:nvSpPr>
        <p:spPr>
          <a:xfrm>
            <a:off x="14413706" y="0"/>
            <a:ext cx="3874294" cy="2862135"/>
          </a:xfrm>
          <a:custGeom>
            <a:avLst/>
            <a:gdLst/>
            <a:ahLst/>
            <a:cxnLst/>
            <a:rect l="l" t="t" r="r" b="b"/>
            <a:pathLst>
              <a:path w="3874294" h="2862135">
                <a:moveTo>
                  <a:pt x="0" y="0"/>
                </a:moveTo>
                <a:lnTo>
                  <a:pt x="3874294" y="0"/>
                </a:lnTo>
                <a:lnTo>
                  <a:pt x="3874294" y="2862135"/>
                </a:lnTo>
                <a:lnTo>
                  <a:pt x="0" y="2862135"/>
                </a:lnTo>
                <a:lnTo>
                  <a:pt x="0" y="0"/>
                </a:lnTo>
                <a:close/>
              </a:path>
            </a:pathLst>
          </a:custGeom>
          <a:blipFill>
            <a:blip r:embed="rId8"/>
            <a:stretch>
              <a:fillRect/>
            </a:stretch>
          </a:blipFill>
        </p:spPr>
      </p:sp>
      <p:sp>
        <p:nvSpPr>
          <p:cNvPr id="6" name="Freeform 6"/>
          <p:cNvSpPr/>
          <p:nvPr/>
        </p:nvSpPr>
        <p:spPr>
          <a:xfrm>
            <a:off x="-3678319" y="7318752"/>
            <a:ext cx="8959061" cy="6831284"/>
          </a:xfrm>
          <a:custGeom>
            <a:avLst/>
            <a:gdLst/>
            <a:ahLst/>
            <a:cxnLst/>
            <a:rect l="l" t="t" r="r" b="b"/>
            <a:pathLst>
              <a:path w="8959061" h="6831284">
                <a:moveTo>
                  <a:pt x="0" y="0"/>
                </a:moveTo>
                <a:lnTo>
                  <a:pt x="8959060" y="0"/>
                </a:lnTo>
                <a:lnTo>
                  <a:pt x="8959060" y="6831284"/>
                </a:lnTo>
                <a:lnTo>
                  <a:pt x="0" y="6831284"/>
                </a:lnTo>
                <a:lnTo>
                  <a:pt x="0" y="0"/>
                </a:lnTo>
                <a:close/>
              </a:path>
            </a:pathLst>
          </a:custGeom>
          <a:blipFill>
            <a:blip r:embed="rId9"/>
            <a:stretch>
              <a:fillRect/>
            </a:stretch>
          </a:blipFill>
        </p:spPr>
      </p:sp>
      <p:sp>
        <p:nvSpPr>
          <p:cNvPr id="7" name="Freeform 7"/>
          <p:cNvSpPr/>
          <p:nvPr/>
        </p:nvSpPr>
        <p:spPr>
          <a:xfrm>
            <a:off x="3355292" y="2114985"/>
            <a:ext cx="11263816" cy="6112230"/>
          </a:xfrm>
          <a:custGeom>
            <a:avLst/>
            <a:gdLst/>
            <a:ahLst/>
            <a:cxnLst/>
            <a:rect l="l" t="t" r="r" b="b"/>
            <a:pathLst>
              <a:path w="11263816" h="6112230">
                <a:moveTo>
                  <a:pt x="0" y="0"/>
                </a:moveTo>
                <a:lnTo>
                  <a:pt x="11263816" y="0"/>
                </a:lnTo>
                <a:lnTo>
                  <a:pt x="11263816" y="6112230"/>
                </a:lnTo>
                <a:lnTo>
                  <a:pt x="0" y="6112230"/>
                </a:lnTo>
                <a:lnTo>
                  <a:pt x="0" y="0"/>
                </a:lnTo>
                <a:close/>
              </a:path>
            </a:pathLst>
          </a:custGeom>
          <a:blipFill>
            <a:blip r:embed="rId10"/>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6"/>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8"/>
            <a:stretch>
              <a:fillRect/>
            </a:stretch>
          </a:blipFill>
        </p:spPr>
      </p:sp>
      <p:sp>
        <p:nvSpPr>
          <p:cNvPr id="8" name="TextBox 8"/>
          <p:cNvSpPr txBox="1"/>
          <p:nvPr/>
        </p:nvSpPr>
        <p:spPr>
          <a:xfrm>
            <a:off x="1738930" y="1766911"/>
            <a:ext cx="11130050" cy="2371381"/>
          </a:xfrm>
          <a:prstGeom prst="rect">
            <a:avLst/>
          </a:prstGeom>
        </p:spPr>
        <p:txBody>
          <a:bodyPr lIns="0" tIns="0" rIns="0" bIns="0" rtlCol="0" anchor="t">
            <a:spAutoFit/>
          </a:bodyPr>
          <a:lstStyle/>
          <a:p>
            <a:pPr>
              <a:lnSpc>
                <a:spcPts val="9468"/>
              </a:lnSpc>
            </a:pPr>
            <a:r>
              <a:rPr lang="en-US" sz="6763">
                <a:solidFill>
                  <a:srgbClr val="FFFFFF"/>
                </a:solidFill>
                <a:latin typeface="Neue Machina Ultra-Bold"/>
              </a:rPr>
              <a:t>Introduction</a:t>
            </a:r>
          </a:p>
          <a:p>
            <a:pPr>
              <a:lnSpc>
                <a:spcPts val="9468"/>
              </a:lnSpc>
            </a:pPr>
            <a:endParaRPr lang="en-US" sz="6763">
              <a:solidFill>
                <a:srgbClr val="FFFFFF"/>
              </a:solidFill>
              <a:latin typeface="Neue Machina Ultra-Bold"/>
            </a:endParaRPr>
          </a:p>
        </p:txBody>
      </p:sp>
      <p:sp>
        <p:nvSpPr>
          <p:cNvPr id="9" name="TextBox 9"/>
          <p:cNvSpPr txBox="1"/>
          <p:nvPr/>
        </p:nvSpPr>
        <p:spPr>
          <a:xfrm>
            <a:off x="1360107" y="3588163"/>
            <a:ext cx="11887695" cy="5822983"/>
          </a:xfrm>
          <a:prstGeom prst="rect">
            <a:avLst/>
          </a:prstGeom>
        </p:spPr>
        <p:txBody>
          <a:bodyPr lIns="0" tIns="0" rIns="0" bIns="0" rtlCol="0" anchor="t">
            <a:spAutoFit/>
          </a:bodyPr>
          <a:lstStyle/>
          <a:p>
            <a:pPr>
              <a:lnSpc>
                <a:spcPts val="4647"/>
              </a:lnSpc>
            </a:pPr>
            <a:r>
              <a:rPr lang="en-US" sz="3319">
                <a:solidFill>
                  <a:srgbClr val="FFFFFF"/>
                </a:solidFill>
                <a:latin typeface="Montserrat"/>
              </a:rPr>
              <a:t>Dark web monitoring is a cybersecurity practice that involves monitoring the dark web for any information related to your organization. This could include leaked credentials, sensitive information, or discussions about potential attacks. There are companies that specialize in dark web monitoring and can provide this service for your organization. It's an important part of a comprehensive cybersecurity strategy, as it allows you to proactively identify and respond to potential threats.</a:t>
            </a:r>
          </a:p>
          <a:p>
            <a:pPr>
              <a:lnSpc>
                <a:spcPts val="4647"/>
              </a:lnSpc>
            </a:pPr>
            <a:endParaRPr lang="en-US" sz="3319">
              <a:solidFill>
                <a:srgbClr val="FFFFFF"/>
              </a:solidFill>
              <a:latin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6"/>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8"/>
            <a:stretch>
              <a:fillRect/>
            </a:stretch>
          </a:blipFill>
        </p:spPr>
      </p:sp>
      <p:sp>
        <p:nvSpPr>
          <p:cNvPr id="8" name="TextBox 8"/>
          <p:cNvSpPr txBox="1"/>
          <p:nvPr/>
        </p:nvSpPr>
        <p:spPr>
          <a:xfrm>
            <a:off x="1704541" y="885825"/>
            <a:ext cx="11130050" cy="2371381"/>
          </a:xfrm>
          <a:prstGeom prst="rect">
            <a:avLst/>
          </a:prstGeom>
        </p:spPr>
        <p:txBody>
          <a:bodyPr lIns="0" tIns="0" rIns="0" bIns="0" rtlCol="0" anchor="t">
            <a:spAutoFit/>
          </a:bodyPr>
          <a:lstStyle/>
          <a:p>
            <a:pPr>
              <a:lnSpc>
                <a:spcPts val="9468"/>
              </a:lnSpc>
            </a:pPr>
            <a:r>
              <a:rPr lang="en-US" sz="6763">
                <a:solidFill>
                  <a:srgbClr val="FFFFFF"/>
                </a:solidFill>
                <a:latin typeface="Neue Machina Ultra-Bold"/>
              </a:rPr>
              <a:t>Problem Statement</a:t>
            </a:r>
          </a:p>
          <a:p>
            <a:pPr>
              <a:lnSpc>
                <a:spcPts val="9468"/>
              </a:lnSpc>
            </a:pPr>
            <a:endParaRPr lang="en-US" sz="6763">
              <a:solidFill>
                <a:srgbClr val="FFFFFF"/>
              </a:solidFill>
              <a:latin typeface="Neue Machina Ultra-Bold"/>
            </a:endParaRPr>
          </a:p>
        </p:txBody>
      </p:sp>
      <p:sp>
        <p:nvSpPr>
          <p:cNvPr id="9" name="TextBox 9"/>
          <p:cNvSpPr txBox="1"/>
          <p:nvPr/>
        </p:nvSpPr>
        <p:spPr>
          <a:xfrm>
            <a:off x="1360107" y="2507945"/>
            <a:ext cx="11310583" cy="7779055"/>
          </a:xfrm>
          <a:prstGeom prst="rect">
            <a:avLst/>
          </a:prstGeom>
        </p:spPr>
        <p:txBody>
          <a:bodyPr lIns="0" tIns="0" rIns="0" bIns="0" rtlCol="0" anchor="t">
            <a:spAutoFit/>
          </a:bodyPr>
          <a:lstStyle/>
          <a:p>
            <a:pPr>
              <a:lnSpc>
                <a:spcPts val="4422"/>
              </a:lnSpc>
            </a:pPr>
            <a:r>
              <a:rPr lang="en-US" sz="3158">
                <a:solidFill>
                  <a:srgbClr val="FFFFFF"/>
                </a:solidFill>
                <a:latin typeface="Montserrat"/>
              </a:rPr>
              <a:t>In today's digital age, with the increasing number of data breaches and cyber-attacks, organizations are facing a significant challenge in protecting their sensitive information. Much of this information often ends up on the dark web, where it can be bought, sold, or traded by malicious actors. The challenge is to develop a solution that can effectively monitor the dark web for any information related to an organization, such as leaked credentials, sensitive information, or discussions about potential attacks. This solution should provide real-time alerts and comprehensive reports to help organizations proactively identify and respond to potential threats."</a:t>
            </a:r>
          </a:p>
          <a:p>
            <a:pPr>
              <a:lnSpc>
                <a:spcPts val="4422"/>
              </a:lnSpc>
            </a:pPr>
            <a:endParaRPr lang="en-US" sz="3158">
              <a:solidFill>
                <a:srgbClr val="FFFFFF"/>
              </a:solidFill>
              <a:latin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028700" y="3342394"/>
            <a:ext cx="4290504" cy="4970298"/>
            <a:chOff x="0" y="0"/>
            <a:chExt cx="1565187" cy="1813178"/>
          </a:xfrm>
        </p:grpSpPr>
        <p:sp>
          <p:nvSpPr>
            <p:cNvPr id="5" name="Freeform 5"/>
            <p:cNvSpPr/>
            <p:nvPr/>
          </p:nvSpPr>
          <p:spPr>
            <a:xfrm>
              <a:off x="0" y="0"/>
              <a:ext cx="1565188" cy="1813178"/>
            </a:xfrm>
            <a:custGeom>
              <a:avLst/>
              <a:gdLst/>
              <a:ahLst/>
              <a:cxnLst/>
              <a:rect l="l" t="t" r="r" b="b"/>
              <a:pathLst>
                <a:path w="1565188" h="181317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id="6" name="AutoShape 6"/>
          <p:cNvSpPr/>
          <p:nvPr/>
        </p:nvSpPr>
        <p:spPr>
          <a:xfrm rot="-5400000">
            <a:off x="3930071" y="5631302"/>
            <a:ext cx="3774193" cy="0"/>
          </a:xfrm>
          <a:prstGeom prst="line">
            <a:avLst/>
          </a:prstGeom>
          <a:ln w="19050" cap="flat">
            <a:solidFill>
              <a:srgbClr val="FFFFFF"/>
            </a:solidFill>
            <a:prstDash val="solid"/>
            <a:headEnd type="none" w="sm" len="sm"/>
            <a:tailEnd type="none" w="sm" len="sm"/>
          </a:ln>
        </p:spPr>
      </p:sp>
      <p:grpSp>
        <p:nvGrpSpPr>
          <p:cNvPr id="7" name="Group 7"/>
          <p:cNvGrpSpPr/>
          <p:nvPr/>
        </p:nvGrpSpPr>
        <p:grpSpPr>
          <a:xfrm>
            <a:off x="6225828" y="3342394"/>
            <a:ext cx="4290504" cy="4970298"/>
            <a:chOff x="0" y="0"/>
            <a:chExt cx="1565187" cy="1813178"/>
          </a:xfrm>
        </p:grpSpPr>
        <p:sp>
          <p:nvSpPr>
            <p:cNvPr id="8" name="Freeform 8"/>
            <p:cNvSpPr/>
            <p:nvPr/>
          </p:nvSpPr>
          <p:spPr>
            <a:xfrm>
              <a:off x="0" y="0"/>
              <a:ext cx="1565188" cy="1813178"/>
            </a:xfrm>
            <a:custGeom>
              <a:avLst/>
              <a:gdLst/>
              <a:ahLst/>
              <a:cxnLst/>
              <a:rect l="l" t="t" r="r" b="b"/>
              <a:pathLst>
                <a:path w="1565188" h="181317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id="9" name="AutoShape 9"/>
          <p:cNvSpPr/>
          <p:nvPr/>
        </p:nvSpPr>
        <p:spPr>
          <a:xfrm rot="-5400000">
            <a:off x="9191962" y="5631302"/>
            <a:ext cx="3774193" cy="0"/>
          </a:xfrm>
          <a:prstGeom prst="line">
            <a:avLst/>
          </a:prstGeom>
          <a:ln w="19050" cap="flat">
            <a:solidFill>
              <a:srgbClr val="FFFFFF"/>
            </a:solidFill>
            <a:prstDash val="solid"/>
            <a:headEnd type="none" w="sm" len="sm"/>
            <a:tailEnd type="none" w="sm" len="sm"/>
          </a:ln>
        </p:spPr>
      </p:sp>
      <p:sp>
        <p:nvSpPr>
          <p:cNvPr id="10" name="Freeform 10"/>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a:off x="11487719" y="3342394"/>
            <a:ext cx="4290504" cy="4970298"/>
            <a:chOff x="0" y="0"/>
            <a:chExt cx="1565187" cy="1813178"/>
          </a:xfrm>
        </p:grpSpPr>
        <p:sp>
          <p:nvSpPr>
            <p:cNvPr id="12" name="Freeform 12"/>
            <p:cNvSpPr/>
            <p:nvPr/>
          </p:nvSpPr>
          <p:spPr>
            <a:xfrm>
              <a:off x="0" y="0"/>
              <a:ext cx="1565188" cy="1813178"/>
            </a:xfrm>
            <a:custGeom>
              <a:avLst/>
              <a:gdLst/>
              <a:ahLst/>
              <a:cxnLst/>
              <a:rect l="l" t="t" r="r" b="b"/>
              <a:pathLst>
                <a:path w="1565188" h="181317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id="13" name="Freeform 13"/>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sp>
      <p:sp>
        <p:nvSpPr>
          <p:cNvPr id="14" name="Freeform 14"/>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sp>
      <p:sp>
        <p:nvSpPr>
          <p:cNvPr id="15" name="Freeform 15"/>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sp>
      <p:sp>
        <p:nvSpPr>
          <p:cNvPr id="16" name="TextBox 16"/>
          <p:cNvSpPr txBox="1"/>
          <p:nvPr/>
        </p:nvSpPr>
        <p:spPr>
          <a:xfrm>
            <a:off x="1301906" y="3687056"/>
            <a:ext cx="3953286" cy="1145424"/>
          </a:xfrm>
          <a:prstGeom prst="rect">
            <a:avLst/>
          </a:prstGeom>
        </p:spPr>
        <p:txBody>
          <a:bodyPr lIns="0" tIns="0" rIns="0" bIns="0" rtlCol="0" anchor="t">
            <a:spAutoFit/>
          </a:bodyPr>
          <a:lstStyle/>
          <a:p>
            <a:pPr>
              <a:lnSpc>
                <a:spcPts val="4591"/>
              </a:lnSpc>
            </a:pPr>
            <a:r>
              <a:rPr lang="en-US" sz="3279">
                <a:solidFill>
                  <a:srgbClr val="FFFFFF"/>
                </a:solidFill>
                <a:latin typeface="Neue Machina Ultra-Bold"/>
              </a:rPr>
              <a:t>Find Onion Link:</a:t>
            </a:r>
          </a:p>
          <a:p>
            <a:pPr>
              <a:lnSpc>
                <a:spcPts val="4591"/>
              </a:lnSpc>
            </a:pPr>
            <a:endParaRPr lang="en-US" sz="3279">
              <a:solidFill>
                <a:srgbClr val="FFFFFF"/>
              </a:solidFill>
              <a:latin typeface="Neue Machina Ultra-Bold"/>
            </a:endParaRPr>
          </a:p>
        </p:txBody>
      </p:sp>
      <p:sp>
        <p:nvSpPr>
          <p:cNvPr id="17" name="TextBox 17"/>
          <p:cNvSpPr txBox="1"/>
          <p:nvPr/>
        </p:nvSpPr>
        <p:spPr>
          <a:xfrm>
            <a:off x="1028700" y="4500087"/>
            <a:ext cx="3534186" cy="3328262"/>
          </a:xfrm>
          <a:prstGeom prst="rect">
            <a:avLst/>
          </a:prstGeom>
        </p:spPr>
        <p:txBody>
          <a:bodyPr lIns="0" tIns="0" rIns="0" bIns="0" rtlCol="0" anchor="t">
            <a:spAutoFit/>
          </a:bodyPr>
          <a:lstStyle/>
          <a:p>
            <a:pPr marL="510170" lvl="1" indent="-255085">
              <a:lnSpc>
                <a:spcPts val="3308"/>
              </a:lnSpc>
              <a:buFont typeface="Arial"/>
              <a:buChar char="•"/>
            </a:pPr>
            <a:r>
              <a:rPr lang="en-US" sz="2362">
                <a:solidFill>
                  <a:srgbClr val="FFFFFF"/>
                </a:solidFill>
                <a:latin typeface="Montserrat"/>
              </a:rPr>
              <a:t>Finding .onion links can be challenging, as these links are not indexed by traditional search engines like Google or Bing.</a:t>
            </a:r>
          </a:p>
          <a:p>
            <a:pPr>
              <a:lnSpc>
                <a:spcPts val="3308"/>
              </a:lnSpc>
            </a:pPr>
            <a:endParaRPr lang="en-US" sz="2362">
              <a:solidFill>
                <a:srgbClr val="FFFFFF"/>
              </a:solidFill>
              <a:latin typeface="Montserrat"/>
            </a:endParaRPr>
          </a:p>
        </p:txBody>
      </p:sp>
      <p:sp>
        <p:nvSpPr>
          <p:cNvPr id="18" name="TextBox 18"/>
          <p:cNvSpPr txBox="1"/>
          <p:nvPr/>
        </p:nvSpPr>
        <p:spPr>
          <a:xfrm>
            <a:off x="6567500" y="3687056"/>
            <a:ext cx="2598564" cy="1109345"/>
          </a:xfrm>
          <a:prstGeom prst="rect">
            <a:avLst/>
          </a:prstGeom>
        </p:spPr>
        <p:txBody>
          <a:bodyPr lIns="0" tIns="0" rIns="0" bIns="0" rtlCol="0" anchor="t">
            <a:spAutoFit/>
          </a:bodyPr>
          <a:lstStyle/>
          <a:p>
            <a:pPr>
              <a:lnSpc>
                <a:spcPts val="4480"/>
              </a:lnSpc>
            </a:pPr>
            <a:r>
              <a:rPr lang="en-US" sz="3200">
                <a:solidFill>
                  <a:srgbClr val="FFFFFF"/>
                </a:solidFill>
                <a:latin typeface="Neue Machina Ultra-Bold"/>
              </a:rPr>
              <a:t>Security:</a:t>
            </a:r>
          </a:p>
          <a:p>
            <a:pPr>
              <a:lnSpc>
                <a:spcPts val="4480"/>
              </a:lnSpc>
            </a:pPr>
            <a:endParaRPr lang="en-US" sz="3200">
              <a:solidFill>
                <a:srgbClr val="FFFFFF"/>
              </a:solidFill>
              <a:latin typeface="Neue Machina Ultra-Bold"/>
            </a:endParaRPr>
          </a:p>
        </p:txBody>
      </p:sp>
      <p:sp>
        <p:nvSpPr>
          <p:cNvPr id="19" name="TextBox 19"/>
          <p:cNvSpPr txBox="1"/>
          <p:nvPr/>
        </p:nvSpPr>
        <p:spPr>
          <a:xfrm>
            <a:off x="6225828" y="4509612"/>
            <a:ext cx="3985541" cy="3896365"/>
          </a:xfrm>
          <a:prstGeom prst="rect">
            <a:avLst/>
          </a:prstGeom>
        </p:spPr>
        <p:txBody>
          <a:bodyPr lIns="0" tIns="0" rIns="0" bIns="0" rtlCol="0" anchor="t">
            <a:spAutoFit/>
          </a:bodyPr>
          <a:lstStyle/>
          <a:p>
            <a:pPr marL="480334" lvl="1" indent="-240167">
              <a:lnSpc>
                <a:spcPts val="3114"/>
              </a:lnSpc>
              <a:buFont typeface="Arial"/>
              <a:buChar char="•"/>
            </a:pPr>
            <a:r>
              <a:rPr lang="en-US" sz="2224">
                <a:solidFill>
                  <a:srgbClr val="FFFFFF"/>
                </a:solidFill>
                <a:latin typeface="Montserrat"/>
              </a:rPr>
              <a:t>The dark web can pose significant security risks to individuals and organizations alike, as it is often used by cybercriminals to buy, sell, or trade stolen data, malware, and other illicit goods and services.</a:t>
            </a:r>
          </a:p>
          <a:p>
            <a:pPr>
              <a:lnSpc>
                <a:spcPts val="3114"/>
              </a:lnSpc>
            </a:pPr>
            <a:endParaRPr lang="en-US" sz="2224">
              <a:solidFill>
                <a:srgbClr val="FFFFFF"/>
              </a:solidFill>
              <a:latin typeface="Montserrat"/>
            </a:endParaRPr>
          </a:p>
        </p:txBody>
      </p:sp>
      <p:sp>
        <p:nvSpPr>
          <p:cNvPr id="20" name="TextBox 20"/>
          <p:cNvSpPr txBox="1"/>
          <p:nvPr/>
        </p:nvSpPr>
        <p:spPr>
          <a:xfrm>
            <a:off x="11487719" y="4620533"/>
            <a:ext cx="3670257" cy="310642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FFFFFF"/>
                </a:solidFill>
                <a:latin typeface="Montserrat"/>
              </a:rPr>
              <a:t>Finding vulnerabilities in .onion links can be challenging, as these sites are often designed to be as secure as possible.</a:t>
            </a:r>
          </a:p>
          <a:p>
            <a:pPr>
              <a:lnSpc>
                <a:spcPts val="3079"/>
              </a:lnSpc>
            </a:pPr>
            <a:endParaRPr lang="en-US" sz="2199">
              <a:solidFill>
                <a:srgbClr val="FFFFFF"/>
              </a:solidFill>
              <a:latin typeface="Montserrat"/>
            </a:endParaRPr>
          </a:p>
          <a:p>
            <a:pPr>
              <a:lnSpc>
                <a:spcPts val="3079"/>
              </a:lnSpc>
            </a:pPr>
            <a:endParaRPr lang="en-US" sz="2199">
              <a:solidFill>
                <a:srgbClr val="FFFFFF"/>
              </a:solidFill>
              <a:latin typeface="Montserrat"/>
            </a:endParaRPr>
          </a:p>
        </p:txBody>
      </p:sp>
      <p:sp>
        <p:nvSpPr>
          <p:cNvPr id="21" name="TextBox 21"/>
          <p:cNvSpPr txBox="1"/>
          <p:nvPr/>
        </p:nvSpPr>
        <p:spPr>
          <a:xfrm>
            <a:off x="11641033" y="3687056"/>
            <a:ext cx="3827119" cy="1109345"/>
          </a:xfrm>
          <a:prstGeom prst="rect">
            <a:avLst/>
          </a:prstGeom>
        </p:spPr>
        <p:txBody>
          <a:bodyPr lIns="0" tIns="0" rIns="0" bIns="0" rtlCol="0" anchor="t">
            <a:spAutoFit/>
          </a:bodyPr>
          <a:lstStyle/>
          <a:p>
            <a:pPr>
              <a:lnSpc>
                <a:spcPts val="4480"/>
              </a:lnSpc>
            </a:pPr>
            <a:r>
              <a:rPr lang="en-US" sz="3200">
                <a:solidFill>
                  <a:srgbClr val="FFFFFF"/>
                </a:solidFill>
                <a:latin typeface="Neue Machina Ultra-Bold"/>
              </a:rPr>
              <a:t>Vulnerabilities:</a:t>
            </a:r>
          </a:p>
          <a:p>
            <a:pPr>
              <a:lnSpc>
                <a:spcPts val="4480"/>
              </a:lnSpc>
            </a:pPr>
            <a:endParaRPr lang="en-US" sz="3200">
              <a:solidFill>
                <a:srgbClr val="FFFFFF"/>
              </a:solidFill>
              <a:latin typeface="Neue Machina Ul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TextBox 8"/>
          <p:cNvSpPr txBox="1"/>
          <p:nvPr/>
        </p:nvSpPr>
        <p:spPr>
          <a:xfrm>
            <a:off x="1738930" y="2134307"/>
            <a:ext cx="11130050" cy="2371381"/>
          </a:xfrm>
          <a:prstGeom prst="rect">
            <a:avLst/>
          </a:prstGeom>
        </p:spPr>
        <p:txBody>
          <a:bodyPr lIns="0" tIns="0" rIns="0" bIns="0" rtlCol="0" anchor="t">
            <a:spAutoFit/>
          </a:bodyPr>
          <a:lstStyle/>
          <a:p>
            <a:pPr>
              <a:lnSpc>
                <a:spcPts val="9468"/>
              </a:lnSpc>
            </a:pPr>
            <a:r>
              <a:rPr lang="en-US" sz="6763">
                <a:solidFill>
                  <a:srgbClr val="FFFFFF"/>
                </a:solidFill>
                <a:latin typeface="Neue Machina Ultra-Bold"/>
              </a:rPr>
              <a:t>Data Extraction:</a:t>
            </a:r>
          </a:p>
          <a:p>
            <a:pPr>
              <a:lnSpc>
                <a:spcPts val="9468"/>
              </a:lnSpc>
            </a:pPr>
            <a:endParaRPr lang="en-US" sz="6763">
              <a:solidFill>
                <a:srgbClr val="FFFFFF"/>
              </a:solidFill>
              <a:latin typeface="Neue Machina Ultra-Bold"/>
            </a:endParaRPr>
          </a:p>
        </p:txBody>
      </p:sp>
      <p:sp>
        <p:nvSpPr>
          <p:cNvPr id="9" name="TextBox 9"/>
          <p:cNvSpPr txBox="1"/>
          <p:nvPr/>
        </p:nvSpPr>
        <p:spPr>
          <a:xfrm>
            <a:off x="1360107" y="3588163"/>
            <a:ext cx="11887695" cy="5822983"/>
          </a:xfrm>
          <a:prstGeom prst="rect">
            <a:avLst/>
          </a:prstGeom>
        </p:spPr>
        <p:txBody>
          <a:bodyPr lIns="0" tIns="0" rIns="0" bIns="0" rtlCol="0" anchor="t">
            <a:spAutoFit/>
          </a:bodyPr>
          <a:lstStyle/>
          <a:p>
            <a:pPr>
              <a:lnSpc>
                <a:spcPts val="4647"/>
              </a:lnSpc>
            </a:pPr>
            <a:r>
              <a:rPr lang="en-US" sz="3319">
                <a:solidFill>
                  <a:srgbClr val="FFFFFF"/>
                </a:solidFill>
                <a:latin typeface="Montserrat"/>
              </a:rPr>
              <a:t>Data extraction from an .onion link involves the process of collecting information from a dark web site. This could include scraping user posts, product listings, chat logs, or any other information that can provide insights into potential threats or malicious activities. The goal of data extraction is to gather as much relevant information as possible, which can then be used for various purposes such as threat intelligence, dark web monitoring, or investigations.</a:t>
            </a:r>
          </a:p>
          <a:p>
            <a:pPr>
              <a:lnSpc>
                <a:spcPts val="4647"/>
              </a:lnSpc>
            </a:pPr>
            <a:endParaRPr lang="en-US" sz="3319">
              <a:solidFill>
                <a:srgbClr val="FFFFFF"/>
              </a:solidFill>
              <a:latin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TextBox 8"/>
          <p:cNvSpPr txBox="1"/>
          <p:nvPr/>
        </p:nvSpPr>
        <p:spPr>
          <a:xfrm>
            <a:off x="1360107" y="371647"/>
            <a:ext cx="11130050" cy="1171231"/>
          </a:xfrm>
          <a:prstGeom prst="rect">
            <a:avLst/>
          </a:prstGeom>
        </p:spPr>
        <p:txBody>
          <a:bodyPr lIns="0" tIns="0" rIns="0" bIns="0" rtlCol="0" anchor="t">
            <a:spAutoFit/>
          </a:bodyPr>
          <a:lstStyle/>
          <a:p>
            <a:pPr>
              <a:lnSpc>
                <a:spcPts val="9468"/>
              </a:lnSpc>
            </a:pPr>
            <a:r>
              <a:rPr lang="en-US" sz="6763">
                <a:solidFill>
                  <a:srgbClr val="FFFFFF"/>
                </a:solidFill>
                <a:latin typeface="Neue Machina Ultra-Bold"/>
              </a:rPr>
              <a:t>Solution:</a:t>
            </a:r>
          </a:p>
        </p:txBody>
      </p:sp>
      <p:sp>
        <p:nvSpPr>
          <p:cNvPr id="9" name="TextBox 9"/>
          <p:cNvSpPr txBox="1"/>
          <p:nvPr/>
        </p:nvSpPr>
        <p:spPr>
          <a:xfrm>
            <a:off x="540742" y="1607066"/>
            <a:ext cx="15179701" cy="8061495"/>
          </a:xfrm>
          <a:prstGeom prst="rect">
            <a:avLst/>
          </a:prstGeom>
        </p:spPr>
        <p:txBody>
          <a:bodyPr lIns="0" tIns="0" rIns="0" bIns="0" rtlCol="0" anchor="t">
            <a:spAutoFit/>
          </a:bodyPr>
          <a:lstStyle/>
          <a:p>
            <a:pPr>
              <a:lnSpc>
                <a:spcPts val="4015"/>
              </a:lnSpc>
            </a:pPr>
            <a:r>
              <a:rPr lang="en-US" sz="2868">
                <a:solidFill>
                  <a:srgbClr val="FFFFFF"/>
                </a:solidFill>
                <a:latin typeface="Montserrat Bold"/>
              </a:rPr>
              <a:t>1. Find onion link:</a:t>
            </a:r>
            <a:r>
              <a:rPr lang="en-US" sz="2868">
                <a:solidFill>
                  <a:srgbClr val="FFFFFF"/>
                </a:solidFill>
                <a:latin typeface="Montserrat"/>
              </a:rPr>
              <a:t> </a:t>
            </a:r>
          </a:p>
          <a:p>
            <a:pPr marL="619268" lvl="1" indent="-309634">
              <a:lnSpc>
                <a:spcPts val="4015"/>
              </a:lnSpc>
              <a:buFont typeface="Arial"/>
              <a:buChar char="•"/>
            </a:pPr>
            <a:r>
              <a:rPr lang="en-US" sz="2868">
                <a:solidFill>
                  <a:srgbClr val="FFFFFF"/>
                </a:solidFill>
                <a:latin typeface="Montserrat"/>
              </a:rPr>
              <a:t> find onion links for finding specific data on dark web.</a:t>
            </a:r>
          </a:p>
          <a:p>
            <a:pPr>
              <a:lnSpc>
                <a:spcPts val="4015"/>
              </a:lnSpc>
            </a:pPr>
            <a:r>
              <a:rPr lang="en-US" sz="2868">
                <a:solidFill>
                  <a:srgbClr val="FFFFFF"/>
                </a:solidFill>
                <a:latin typeface="Montserrat Bold"/>
              </a:rPr>
              <a:t>2. Onion link scan: </a:t>
            </a:r>
          </a:p>
          <a:p>
            <a:pPr marL="619268" lvl="1" indent="-309634">
              <a:lnSpc>
                <a:spcPts val="4015"/>
              </a:lnSpc>
              <a:buFont typeface="Arial"/>
              <a:buChar char="•"/>
            </a:pPr>
            <a:r>
              <a:rPr lang="en-US" sz="2868">
                <a:solidFill>
                  <a:srgbClr val="FFFFFF"/>
                </a:solidFill>
                <a:latin typeface="Montserrat"/>
              </a:rPr>
              <a:t>help operators of hidden services find and fix operational security issues with </a:t>
            </a:r>
          </a:p>
          <a:p>
            <a:pPr>
              <a:lnSpc>
                <a:spcPts val="4015"/>
              </a:lnSpc>
            </a:pPr>
            <a:r>
              <a:rPr lang="en-US" sz="2868">
                <a:solidFill>
                  <a:srgbClr val="FFFFFF"/>
                </a:solidFill>
                <a:latin typeface="Montserrat"/>
              </a:rPr>
              <a:t>their services.</a:t>
            </a:r>
          </a:p>
          <a:p>
            <a:pPr marL="619268" lvl="1" indent="-309634">
              <a:lnSpc>
                <a:spcPts val="4015"/>
              </a:lnSpc>
              <a:buFont typeface="Arial"/>
              <a:buChar char="•"/>
            </a:pPr>
            <a:r>
              <a:rPr lang="en-US" sz="2868">
                <a:solidFill>
                  <a:srgbClr val="FFFFFF"/>
                </a:solidFill>
                <a:latin typeface="Montserrat"/>
              </a:rPr>
              <a:t> help researchers and investigators monitor and track Dark Web sites.</a:t>
            </a:r>
          </a:p>
          <a:p>
            <a:pPr>
              <a:lnSpc>
                <a:spcPts val="4015"/>
              </a:lnSpc>
            </a:pPr>
            <a:r>
              <a:rPr lang="en-US" sz="2868">
                <a:solidFill>
                  <a:srgbClr val="FFFFFF"/>
                </a:solidFill>
                <a:latin typeface="Montserrat Bold"/>
              </a:rPr>
              <a:t>3. Data crawling:</a:t>
            </a:r>
          </a:p>
          <a:p>
            <a:pPr marL="619268" lvl="1" indent="-309634">
              <a:lnSpc>
                <a:spcPts val="4015"/>
              </a:lnSpc>
              <a:buFont typeface="Arial"/>
              <a:buChar char="•"/>
            </a:pPr>
            <a:r>
              <a:rPr lang="en-US" sz="2868">
                <a:solidFill>
                  <a:srgbClr val="FFFFFF"/>
                </a:solidFill>
                <a:latin typeface="Montserrat"/>
              </a:rPr>
              <a:t>Gain specific data from the Dark web and store that data in the data database.</a:t>
            </a:r>
          </a:p>
          <a:p>
            <a:pPr>
              <a:lnSpc>
                <a:spcPts val="4015"/>
              </a:lnSpc>
            </a:pPr>
            <a:r>
              <a:rPr lang="en-US" sz="2868">
                <a:solidFill>
                  <a:srgbClr val="FFFFFF"/>
                </a:solidFill>
                <a:latin typeface="Montserrat Bold"/>
              </a:rPr>
              <a:t>4. Security breaches:</a:t>
            </a:r>
          </a:p>
          <a:p>
            <a:pPr marL="619268" lvl="1" indent="-309634">
              <a:lnSpc>
                <a:spcPts val="4015"/>
              </a:lnSpc>
              <a:buFont typeface="Arial"/>
              <a:buChar char="•"/>
            </a:pPr>
            <a:r>
              <a:rPr lang="en-US" sz="2868">
                <a:solidFill>
                  <a:srgbClr val="FFFFFF"/>
                </a:solidFill>
                <a:latin typeface="Montserrat"/>
              </a:rPr>
              <a:t> Find security breaches on dark web for particular specific company, military, </a:t>
            </a:r>
          </a:p>
          <a:p>
            <a:pPr>
              <a:lnSpc>
                <a:spcPts val="4015"/>
              </a:lnSpc>
            </a:pPr>
            <a:r>
              <a:rPr lang="en-US" sz="2868">
                <a:solidFill>
                  <a:srgbClr val="FFFFFF"/>
                </a:solidFill>
                <a:latin typeface="Montserrat"/>
              </a:rPr>
              <a:t>university, etc.</a:t>
            </a:r>
          </a:p>
          <a:p>
            <a:pPr>
              <a:lnSpc>
                <a:spcPts val="4015"/>
              </a:lnSpc>
            </a:pPr>
            <a:r>
              <a:rPr lang="en-US" sz="2868">
                <a:solidFill>
                  <a:srgbClr val="FFFFFF"/>
                </a:solidFill>
                <a:latin typeface="Montserrat Bold"/>
              </a:rPr>
              <a:t>5. Real-time monitoring:</a:t>
            </a:r>
          </a:p>
          <a:p>
            <a:pPr marL="619268" lvl="1" indent="-309634">
              <a:lnSpc>
                <a:spcPts val="4015"/>
              </a:lnSpc>
              <a:buFont typeface="Arial"/>
              <a:buChar char="•"/>
            </a:pPr>
            <a:r>
              <a:rPr lang="en-US" sz="2868">
                <a:solidFill>
                  <a:srgbClr val="FFFFFF"/>
                </a:solidFill>
                <a:latin typeface="Montserrat"/>
              </a:rPr>
              <a:t> provide real-time monitoring of dark web </a:t>
            </a:r>
          </a:p>
          <a:p>
            <a:pPr>
              <a:lnSpc>
                <a:spcPts val="4015"/>
              </a:lnSpc>
            </a:pPr>
            <a:r>
              <a:rPr lang="en-US" sz="2868">
                <a:solidFill>
                  <a:srgbClr val="FFFFFF"/>
                </a:solidFill>
                <a:latin typeface="Montserrat Bold"/>
              </a:rPr>
              <a:t>6. Secure sensitive information:</a:t>
            </a:r>
          </a:p>
          <a:p>
            <a:pPr marL="619268" lvl="1" indent="-309634">
              <a:lnSpc>
                <a:spcPts val="4015"/>
              </a:lnSpc>
              <a:buFont typeface="Arial"/>
              <a:buChar char="•"/>
            </a:pPr>
            <a:r>
              <a:rPr lang="en-US" sz="2868">
                <a:solidFill>
                  <a:srgbClr val="FFFFFF"/>
                </a:solidFill>
                <a:latin typeface="Montserrat"/>
              </a:rPr>
              <a:t>Finding sensitive information of victim that is available on dark web secure .</a:t>
            </a:r>
          </a:p>
          <a:p>
            <a:pPr>
              <a:lnSpc>
                <a:spcPts val="4015"/>
              </a:lnSpc>
            </a:pPr>
            <a:endParaRPr lang="en-US" sz="2868">
              <a:solidFill>
                <a:srgbClr val="FFFFFF"/>
              </a:solidFill>
              <a:latin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2057</Words>
  <Application>Microsoft Office PowerPoint</Application>
  <PresentationFormat>Custom</PresentationFormat>
  <Paragraphs>158</Paragraphs>
  <Slides>36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Canva Sans Bold</vt:lpstr>
      <vt:lpstr>Arimo Bold</vt:lpstr>
      <vt:lpstr>Arial</vt:lpstr>
      <vt:lpstr>Calibri</vt:lpstr>
      <vt:lpstr>Neue Machina Ultra-Bold</vt:lpstr>
      <vt:lpstr>Playfair Display SC Bold</vt:lpstr>
      <vt:lpstr>Montserrat Bold</vt:lpstr>
      <vt:lpstr>Canva Sans</vt:lpstr>
      <vt:lpstr>Neue Machina</vt:lpstr>
      <vt:lpstr>Montserrat</vt:lpstr>
      <vt:lpstr>Montserrat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Company</dc:title>
  <cp:lastModifiedBy>Lokesh Kumar</cp:lastModifiedBy>
  <cp:revision>5</cp:revision>
  <dcterms:created xsi:type="dcterms:W3CDTF">2006-08-16T00:00:00Z</dcterms:created>
  <dcterms:modified xsi:type="dcterms:W3CDTF">2024-01-18T08:58:09Z</dcterms:modified>
  <dc:identifier>DAF6Nne2L9Q</dc:identifier>
</cp:coreProperties>
</file>